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sldIdLst>
    <p:sldId id="313" r:id="rId3"/>
    <p:sldId id="265" r:id="rId4"/>
    <p:sldId id="261" r:id="rId5"/>
    <p:sldId id="256" r:id="rId6"/>
    <p:sldId id="259" r:id="rId7"/>
    <p:sldId id="279" r:id="rId8"/>
    <p:sldId id="315" r:id="rId9"/>
    <p:sldId id="277" r:id="rId10"/>
    <p:sldId id="278" r:id="rId11"/>
    <p:sldId id="260" r:id="rId12"/>
    <p:sldId id="262" r:id="rId13"/>
    <p:sldId id="272" r:id="rId14"/>
    <p:sldId id="273" r:id="rId15"/>
    <p:sldId id="270" r:id="rId16"/>
    <p:sldId id="267" r:id="rId17"/>
    <p:sldId id="268" r:id="rId18"/>
    <p:sldId id="304" r:id="rId19"/>
    <p:sldId id="269" r:id="rId20"/>
    <p:sldId id="284" r:id="rId21"/>
    <p:sldId id="296" r:id="rId22"/>
    <p:sldId id="274" r:id="rId23"/>
    <p:sldId id="300" r:id="rId24"/>
    <p:sldId id="301" r:id="rId25"/>
    <p:sldId id="275" r:id="rId26"/>
    <p:sldId id="280" r:id="rId27"/>
    <p:sldId id="282" r:id="rId28"/>
    <p:sldId id="286" r:id="rId29"/>
    <p:sldId id="302" r:id="rId30"/>
    <p:sldId id="303" r:id="rId31"/>
    <p:sldId id="289" r:id="rId32"/>
    <p:sldId id="290" r:id="rId33"/>
    <p:sldId id="316" r:id="rId34"/>
    <p:sldId id="318" r:id="rId35"/>
    <p:sldId id="320" r:id="rId36"/>
    <p:sldId id="319" r:id="rId37"/>
    <p:sldId id="294" r:id="rId38"/>
    <p:sldId id="314" r:id="rId39"/>
  </p:sldIdLst>
  <p:sldSz cx="10440988" cy="7561263"/>
  <p:notesSz cx="6858000" cy="9144000"/>
  <p:defaultTextStyle>
    <a:defPPr>
      <a:defRPr lang="ru-RU"/>
    </a:defPPr>
    <a:lvl1pPr marL="0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0832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1663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52494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03326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54157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04989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55820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06652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>
          <p15:clr>
            <a:srgbClr val="A4A3A4"/>
          </p15:clr>
        </p15:guide>
        <p15:guide id="2" pos="32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8A"/>
    <a:srgbClr val="004070"/>
    <a:srgbClr val="0091FE"/>
    <a:srgbClr val="3D9137"/>
    <a:srgbClr val="FFFFCC"/>
    <a:srgbClr val="FFFF66"/>
    <a:srgbClr val="481AC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9104" autoAdjust="0"/>
  </p:normalViewPr>
  <p:slideViewPr>
    <p:cSldViewPr>
      <p:cViewPr varScale="1">
        <p:scale>
          <a:sx n="67" d="100"/>
          <a:sy n="67" d="100"/>
        </p:scale>
        <p:origin x="-336" y="-108"/>
      </p:cViewPr>
      <p:guideLst>
        <p:guide orient="horz" pos="2382"/>
        <p:guide pos="32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F752C9-3D6A-49B7-80FB-BE3D6DA9001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46E42E0-9900-4A55-A9C7-1F625556E636}">
      <dgm:prSet phldrT="[Текст]" custT="1"/>
      <dgm:spPr>
        <a:solidFill>
          <a:srgbClr val="92D050">
            <a:alpha val="44000"/>
          </a:srgbClr>
        </a:solidFill>
      </dgm:spPr>
      <dgm:t>
        <a:bodyPr/>
        <a:lstStyle/>
        <a:p>
          <a:r>
            <a:rPr lang="uk-UA" sz="2400" b="1" dirty="0" smtClean="0">
              <a:solidFill>
                <a:schemeClr val="bg1"/>
              </a:solidFill>
            </a:rPr>
            <a:t>ПОЧАТКОВА ШКОЛА </a:t>
          </a:r>
          <a:endParaRPr lang="ru-RU" sz="2400" b="1" dirty="0">
            <a:solidFill>
              <a:schemeClr val="bg1"/>
            </a:solidFill>
          </a:endParaRPr>
        </a:p>
      </dgm:t>
    </dgm:pt>
    <dgm:pt modelId="{A746F19D-59F7-43AE-A6C9-678542F6968D}" type="parTrans" cxnId="{744B868D-965D-44FB-A306-3C1B7FA87A41}">
      <dgm:prSet/>
      <dgm:spPr/>
      <dgm:t>
        <a:bodyPr/>
        <a:lstStyle/>
        <a:p>
          <a:endParaRPr lang="ru-RU"/>
        </a:p>
      </dgm:t>
    </dgm:pt>
    <dgm:pt modelId="{62253632-3081-42A3-9C31-AC282A83F3FE}" type="sibTrans" cxnId="{744B868D-965D-44FB-A306-3C1B7FA87A41}">
      <dgm:prSet custT="1"/>
      <dgm:spPr>
        <a:solidFill>
          <a:srgbClr val="C00000">
            <a:alpha val="29000"/>
          </a:srgbClr>
        </a:solidFill>
      </dgm:spPr>
      <dgm:t>
        <a:bodyPr/>
        <a:lstStyle/>
        <a:p>
          <a:r>
            <a:rPr lang="uk-UA" sz="2400" b="1" dirty="0" smtClean="0">
              <a:solidFill>
                <a:schemeClr val="bg1"/>
              </a:solidFill>
            </a:rPr>
            <a:t>ДОШКІЛЬНЕ ВІДДІЛЕННЯ</a:t>
          </a:r>
          <a:endParaRPr lang="ru-RU" sz="2400" b="1" dirty="0">
            <a:solidFill>
              <a:schemeClr val="bg1"/>
            </a:solidFill>
          </a:endParaRPr>
        </a:p>
      </dgm:t>
    </dgm:pt>
    <dgm:pt modelId="{944EC13B-40B2-4E5E-8B53-4E3DA7A132AC}">
      <dgm:prSet phldrT="[Текст]" custT="1"/>
      <dgm:spPr>
        <a:solidFill>
          <a:srgbClr val="7030A0">
            <a:alpha val="39000"/>
          </a:srgbClr>
        </a:solidFill>
      </dgm:spPr>
      <dgm:t>
        <a:bodyPr/>
        <a:lstStyle/>
        <a:p>
          <a:r>
            <a:rPr lang="uk-UA" sz="2600" b="1" dirty="0" smtClean="0"/>
            <a:t>ГІМНАЗІЯ</a:t>
          </a:r>
          <a:r>
            <a:rPr lang="uk-UA" sz="2900" b="1" dirty="0" smtClean="0"/>
            <a:t> </a:t>
          </a:r>
          <a:endParaRPr lang="ru-RU" sz="2900" b="1" dirty="0"/>
        </a:p>
      </dgm:t>
    </dgm:pt>
    <dgm:pt modelId="{40CF5AED-35C3-4E48-A228-EAD3921C154D}" type="parTrans" cxnId="{543DCB3C-746C-424D-814D-C8D6E587A119}">
      <dgm:prSet/>
      <dgm:spPr/>
      <dgm:t>
        <a:bodyPr/>
        <a:lstStyle/>
        <a:p>
          <a:endParaRPr lang="ru-RU"/>
        </a:p>
      </dgm:t>
    </dgm:pt>
    <dgm:pt modelId="{55A85D03-C6BF-48D8-BA7A-FA3BB7CEED5C}" type="sibTrans" cxnId="{543DCB3C-746C-424D-814D-C8D6E587A119}">
      <dgm:prSet custT="1"/>
      <dgm:spPr>
        <a:solidFill>
          <a:schemeClr val="accent5">
            <a:hueOff val="0"/>
            <a:satOff val="0"/>
            <a:lumOff val="0"/>
            <a:alpha val="34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uk-UA" sz="2400" b="1" dirty="0" smtClean="0"/>
            <a:t>ЦЕНТР ПОЗАШКІЛЬНОЇ РОБОТИ</a:t>
          </a:r>
          <a:endParaRPr lang="ru-RU" sz="2400" b="1" dirty="0"/>
        </a:p>
      </dgm:t>
    </dgm:pt>
    <dgm:pt modelId="{05DB50AF-DE2B-43B4-B8C7-F8A367BE68B4}" type="pres">
      <dgm:prSet presAssocID="{49F752C9-3D6A-49B7-80FB-BE3D6DA9001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2D0E040-18F3-487F-985E-77FBB67E5546}" type="pres">
      <dgm:prSet presAssocID="{646E42E0-9900-4A55-A9C7-1F625556E636}" presName="composite" presStyleCnt="0"/>
      <dgm:spPr/>
      <dgm:t>
        <a:bodyPr/>
        <a:lstStyle/>
        <a:p>
          <a:endParaRPr lang="ru-RU"/>
        </a:p>
      </dgm:t>
    </dgm:pt>
    <dgm:pt modelId="{4ED0466C-D311-4E2F-9924-75B01AB3A17F}" type="pres">
      <dgm:prSet presAssocID="{646E42E0-9900-4A55-A9C7-1F625556E636}" presName="Parent1" presStyleLbl="node1" presStyleIdx="0" presStyleCnt="4" custScaleX="163221" custScaleY="44604" custLinFactNeighborX="-10134" custLinFactNeighborY="554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4545F8-BF2A-4D80-ADBE-9FEDFD309E4D}" type="pres">
      <dgm:prSet presAssocID="{646E42E0-9900-4A55-A9C7-1F625556E636}" presName="Childtext1" presStyleLbl="revTx" presStyleIdx="0" presStyleCnt="2" custLinFactNeighborX="5171" custLinFactNeighborY="115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8986A5-499E-46A3-86A5-92BE536952BE}" type="pres">
      <dgm:prSet presAssocID="{646E42E0-9900-4A55-A9C7-1F625556E636}" presName="BalanceSpacing" presStyleCnt="0"/>
      <dgm:spPr/>
      <dgm:t>
        <a:bodyPr/>
        <a:lstStyle/>
        <a:p>
          <a:endParaRPr lang="ru-RU"/>
        </a:p>
      </dgm:t>
    </dgm:pt>
    <dgm:pt modelId="{4E28A7EB-F56E-485E-909E-E97221B5A9E3}" type="pres">
      <dgm:prSet presAssocID="{646E42E0-9900-4A55-A9C7-1F625556E636}" presName="BalanceSpacing1" presStyleCnt="0"/>
      <dgm:spPr/>
      <dgm:t>
        <a:bodyPr/>
        <a:lstStyle/>
        <a:p>
          <a:endParaRPr lang="ru-RU"/>
        </a:p>
      </dgm:t>
    </dgm:pt>
    <dgm:pt modelId="{61CCCA26-9F24-47B3-A1D1-3C09AD0548DF}" type="pres">
      <dgm:prSet presAssocID="{62253632-3081-42A3-9C31-AC282A83F3FE}" presName="Accent1Text" presStyleLbl="node1" presStyleIdx="1" presStyleCnt="4" custScaleX="159243" custScaleY="40009" custLinFactNeighborX="-32863" custLinFactNeighborY="65550"/>
      <dgm:spPr/>
      <dgm:t>
        <a:bodyPr/>
        <a:lstStyle/>
        <a:p>
          <a:endParaRPr lang="ru-RU"/>
        </a:p>
      </dgm:t>
    </dgm:pt>
    <dgm:pt modelId="{15F81635-0465-4DB5-96F8-79502ED56FE7}" type="pres">
      <dgm:prSet presAssocID="{62253632-3081-42A3-9C31-AC282A83F3FE}" presName="spaceBetweenRectangles" presStyleCnt="0"/>
      <dgm:spPr/>
      <dgm:t>
        <a:bodyPr/>
        <a:lstStyle/>
        <a:p>
          <a:endParaRPr lang="ru-RU"/>
        </a:p>
      </dgm:t>
    </dgm:pt>
    <dgm:pt modelId="{C5185210-3307-4F6D-BA8C-D253BC611390}" type="pres">
      <dgm:prSet presAssocID="{944EC13B-40B2-4E5E-8B53-4E3DA7A132AC}" presName="composite" presStyleCnt="0"/>
      <dgm:spPr/>
      <dgm:t>
        <a:bodyPr/>
        <a:lstStyle/>
        <a:p>
          <a:endParaRPr lang="ru-RU"/>
        </a:p>
      </dgm:t>
    </dgm:pt>
    <dgm:pt modelId="{5317F894-C3D4-4308-B029-88CF45800905}" type="pres">
      <dgm:prSet presAssocID="{944EC13B-40B2-4E5E-8B53-4E3DA7A132AC}" presName="Parent1" presStyleLbl="node1" presStyleIdx="2" presStyleCnt="4" custScaleX="148599" custScaleY="42069" custLinFactX="71265" custLinFactNeighborX="100000" custLinFactNeighborY="17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9AD674-330D-4D8F-80E6-010954704E5E}" type="pres">
      <dgm:prSet presAssocID="{944EC13B-40B2-4E5E-8B53-4E3DA7A132AC}" presName="Childtext1" presStyleLbl="revTx" presStyleIdx="1" presStyleCnt="2" custLinFactNeighborX="1120" custLinFactNeighborY="-467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1A99F-9339-4566-9042-8610C01C55F8}" type="pres">
      <dgm:prSet presAssocID="{944EC13B-40B2-4E5E-8B53-4E3DA7A132AC}" presName="BalanceSpacing" presStyleCnt="0"/>
      <dgm:spPr/>
      <dgm:t>
        <a:bodyPr/>
        <a:lstStyle/>
        <a:p>
          <a:endParaRPr lang="ru-RU"/>
        </a:p>
      </dgm:t>
    </dgm:pt>
    <dgm:pt modelId="{8A5C02B7-A91E-4B0E-BB8C-B1BEE7D2433A}" type="pres">
      <dgm:prSet presAssocID="{944EC13B-40B2-4E5E-8B53-4E3DA7A132AC}" presName="BalanceSpacing1" presStyleCnt="0"/>
      <dgm:spPr/>
      <dgm:t>
        <a:bodyPr/>
        <a:lstStyle/>
        <a:p>
          <a:endParaRPr lang="ru-RU"/>
        </a:p>
      </dgm:t>
    </dgm:pt>
    <dgm:pt modelId="{96C0A2B4-0C78-4BDF-A3BA-804849718401}" type="pres">
      <dgm:prSet presAssocID="{55A85D03-C6BF-48D8-BA7A-FA3BB7CEED5C}" presName="Accent1Text" presStyleLbl="node1" presStyleIdx="3" presStyleCnt="4" custScaleX="314606" custScaleY="49876" custLinFactNeighborX="-51265" custLinFactNeighborY="36129"/>
      <dgm:spPr/>
      <dgm:t>
        <a:bodyPr/>
        <a:lstStyle/>
        <a:p>
          <a:endParaRPr lang="ru-RU"/>
        </a:p>
      </dgm:t>
    </dgm:pt>
  </dgm:ptLst>
  <dgm:cxnLst>
    <dgm:cxn modelId="{543DCB3C-746C-424D-814D-C8D6E587A119}" srcId="{49F752C9-3D6A-49B7-80FB-BE3D6DA9001D}" destId="{944EC13B-40B2-4E5E-8B53-4E3DA7A132AC}" srcOrd="1" destOrd="0" parTransId="{40CF5AED-35C3-4E48-A228-EAD3921C154D}" sibTransId="{55A85D03-C6BF-48D8-BA7A-FA3BB7CEED5C}"/>
    <dgm:cxn modelId="{5BE0F067-6B6A-40F2-A343-312DB1F404C3}" type="presOf" srcId="{646E42E0-9900-4A55-A9C7-1F625556E636}" destId="{4ED0466C-D311-4E2F-9924-75B01AB3A17F}" srcOrd="0" destOrd="0" presId="urn:microsoft.com/office/officeart/2008/layout/AlternatingHexagons"/>
    <dgm:cxn modelId="{71D61F23-E30B-4E24-9C52-1F254D10D634}" type="presOf" srcId="{55A85D03-C6BF-48D8-BA7A-FA3BB7CEED5C}" destId="{96C0A2B4-0C78-4BDF-A3BA-804849718401}" srcOrd="0" destOrd="0" presId="urn:microsoft.com/office/officeart/2008/layout/AlternatingHexagons"/>
    <dgm:cxn modelId="{744B868D-965D-44FB-A306-3C1B7FA87A41}" srcId="{49F752C9-3D6A-49B7-80FB-BE3D6DA9001D}" destId="{646E42E0-9900-4A55-A9C7-1F625556E636}" srcOrd="0" destOrd="0" parTransId="{A746F19D-59F7-43AE-A6C9-678542F6968D}" sibTransId="{62253632-3081-42A3-9C31-AC282A83F3FE}"/>
    <dgm:cxn modelId="{5BE5BB78-DD97-46D4-A454-9F504339E87E}" type="presOf" srcId="{62253632-3081-42A3-9C31-AC282A83F3FE}" destId="{61CCCA26-9F24-47B3-A1D1-3C09AD0548DF}" srcOrd="0" destOrd="0" presId="urn:microsoft.com/office/officeart/2008/layout/AlternatingHexagons"/>
    <dgm:cxn modelId="{60F713B9-1DDA-439F-83FA-BADC3A3CB6BA}" type="presOf" srcId="{944EC13B-40B2-4E5E-8B53-4E3DA7A132AC}" destId="{5317F894-C3D4-4308-B029-88CF45800905}" srcOrd="0" destOrd="0" presId="urn:microsoft.com/office/officeart/2008/layout/AlternatingHexagons"/>
    <dgm:cxn modelId="{1DFCD016-F061-4D65-9E4A-6991A8261CC7}" type="presOf" srcId="{49F752C9-3D6A-49B7-80FB-BE3D6DA9001D}" destId="{05DB50AF-DE2B-43B4-B8C7-F8A367BE68B4}" srcOrd="0" destOrd="0" presId="urn:microsoft.com/office/officeart/2008/layout/AlternatingHexagons"/>
    <dgm:cxn modelId="{C67803BA-ACBA-4715-82FC-0F48685AADA7}" type="presParOf" srcId="{05DB50AF-DE2B-43B4-B8C7-F8A367BE68B4}" destId="{22D0E040-18F3-487F-985E-77FBB67E5546}" srcOrd="0" destOrd="0" presId="urn:microsoft.com/office/officeart/2008/layout/AlternatingHexagons"/>
    <dgm:cxn modelId="{C3878550-3DA8-4C67-8780-41361D165FEC}" type="presParOf" srcId="{22D0E040-18F3-487F-985E-77FBB67E5546}" destId="{4ED0466C-D311-4E2F-9924-75B01AB3A17F}" srcOrd="0" destOrd="0" presId="urn:microsoft.com/office/officeart/2008/layout/AlternatingHexagons"/>
    <dgm:cxn modelId="{CE551CCB-7DD1-4528-9AEE-193EB582AB45}" type="presParOf" srcId="{22D0E040-18F3-487F-985E-77FBB67E5546}" destId="{934545F8-BF2A-4D80-ADBE-9FEDFD309E4D}" srcOrd="1" destOrd="0" presId="urn:microsoft.com/office/officeart/2008/layout/AlternatingHexagons"/>
    <dgm:cxn modelId="{9755F249-491C-4BB6-B5E4-24DFB4812425}" type="presParOf" srcId="{22D0E040-18F3-487F-985E-77FBB67E5546}" destId="{448986A5-499E-46A3-86A5-92BE536952BE}" srcOrd="2" destOrd="0" presId="urn:microsoft.com/office/officeart/2008/layout/AlternatingHexagons"/>
    <dgm:cxn modelId="{628BB0B0-0F15-438B-ADD4-DF6F0EA500FE}" type="presParOf" srcId="{22D0E040-18F3-487F-985E-77FBB67E5546}" destId="{4E28A7EB-F56E-485E-909E-E97221B5A9E3}" srcOrd="3" destOrd="0" presId="urn:microsoft.com/office/officeart/2008/layout/AlternatingHexagons"/>
    <dgm:cxn modelId="{B32E49FC-C700-4C6D-8F9B-3A59DF8EAEAF}" type="presParOf" srcId="{22D0E040-18F3-487F-985E-77FBB67E5546}" destId="{61CCCA26-9F24-47B3-A1D1-3C09AD0548DF}" srcOrd="4" destOrd="0" presId="urn:microsoft.com/office/officeart/2008/layout/AlternatingHexagons"/>
    <dgm:cxn modelId="{C4926673-CB5C-47CB-8F8D-F9BA48C467B6}" type="presParOf" srcId="{05DB50AF-DE2B-43B4-B8C7-F8A367BE68B4}" destId="{15F81635-0465-4DB5-96F8-79502ED56FE7}" srcOrd="1" destOrd="0" presId="urn:microsoft.com/office/officeart/2008/layout/AlternatingHexagons"/>
    <dgm:cxn modelId="{6B16D782-5C69-43BF-8A13-8729E5AFC026}" type="presParOf" srcId="{05DB50AF-DE2B-43B4-B8C7-F8A367BE68B4}" destId="{C5185210-3307-4F6D-BA8C-D253BC611390}" srcOrd="2" destOrd="0" presId="urn:microsoft.com/office/officeart/2008/layout/AlternatingHexagons"/>
    <dgm:cxn modelId="{0F14C09C-0F48-4861-B54D-E1495A374004}" type="presParOf" srcId="{C5185210-3307-4F6D-BA8C-D253BC611390}" destId="{5317F894-C3D4-4308-B029-88CF45800905}" srcOrd="0" destOrd="0" presId="urn:microsoft.com/office/officeart/2008/layout/AlternatingHexagons"/>
    <dgm:cxn modelId="{1E660B94-572A-4807-97E0-12E5E46632D9}" type="presParOf" srcId="{C5185210-3307-4F6D-BA8C-D253BC611390}" destId="{0C9AD674-330D-4D8F-80E6-010954704E5E}" srcOrd="1" destOrd="0" presId="urn:microsoft.com/office/officeart/2008/layout/AlternatingHexagons"/>
    <dgm:cxn modelId="{AE6F12CF-D60E-43CC-A9D8-5B6AD784E2BB}" type="presParOf" srcId="{C5185210-3307-4F6D-BA8C-D253BC611390}" destId="{F9C1A99F-9339-4566-9042-8610C01C55F8}" srcOrd="2" destOrd="0" presId="urn:microsoft.com/office/officeart/2008/layout/AlternatingHexagons"/>
    <dgm:cxn modelId="{4D24CF1B-A926-4CB8-BD9E-2315A0F0C7A5}" type="presParOf" srcId="{C5185210-3307-4F6D-BA8C-D253BC611390}" destId="{8A5C02B7-A91E-4B0E-BB8C-B1BEE7D2433A}" srcOrd="3" destOrd="0" presId="urn:microsoft.com/office/officeart/2008/layout/AlternatingHexagons"/>
    <dgm:cxn modelId="{97B8ED49-31C3-474A-99D2-DFD7EA6D75FB}" type="presParOf" srcId="{C5185210-3307-4F6D-BA8C-D253BC611390}" destId="{96C0A2B4-0C78-4BDF-A3BA-80484971840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BA6803-8C47-4484-99EF-A223569C11B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852877-1DF0-4C99-B23E-433D7A2ACAAA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kumimoji="0" lang="uk-UA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педагогічні </a:t>
          </a:r>
        </a:p>
        <a:p>
          <a:pPr algn="ctr">
            <a:spcAft>
              <a:spcPts val="0"/>
            </a:spcAft>
          </a:pPr>
          <a:r>
            <a:rPr kumimoji="0" lang="uk-UA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ідеї </a:t>
          </a:r>
          <a:endParaRPr lang="ru-RU" sz="2400" b="1" dirty="0">
            <a:solidFill>
              <a:srgbClr val="002060"/>
            </a:solidFill>
            <a:latin typeface="+mn-lt"/>
          </a:endParaRPr>
        </a:p>
      </dgm:t>
    </dgm:pt>
    <dgm:pt modelId="{C8F04F5E-23D7-4541-BA63-76407FC86AD5}" type="parTrans" cxnId="{24CB8587-CEEB-4D4B-BD64-4E3B4AA96F8C}">
      <dgm:prSet/>
      <dgm:spPr/>
      <dgm:t>
        <a:bodyPr/>
        <a:lstStyle/>
        <a:p>
          <a:endParaRPr lang="ru-RU"/>
        </a:p>
      </dgm:t>
    </dgm:pt>
    <dgm:pt modelId="{F46FB0B5-722A-47C9-AA96-725988A76815}" type="sibTrans" cxnId="{24CB8587-CEEB-4D4B-BD64-4E3B4AA96F8C}">
      <dgm:prSet/>
      <dgm:spPr/>
      <dgm:t>
        <a:bodyPr/>
        <a:lstStyle/>
        <a:p>
          <a:endParaRPr lang="ru-RU"/>
        </a:p>
      </dgm:t>
    </dgm:pt>
    <dgm:pt modelId="{582B4AB6-3278-4947-9317-81C623073D72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kumimoji="0" lang="uk-UA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творчі читачі </a:t>
          </a:r>
          <a:endParaRPr lang="ru-RU" sz="2400" b="1" dirty="0">
            <a:solidFill>
              <a:srgbClr val="002060"/>
            </a:solidFill>
            <a:latin typeface="+mn-lt"/>
          </a:endParaRPr>
        </a:p>
      </dgm:t>
    </dgm:pt>
    <dgm:pt modelId="{62719FA7-B62C-437A-8723-E3C891AFC193}" type="parTrans" cxnId="{F58EAB68-B5BF-454A-8785-FC259EB75561}">
      <dgm:prSet/>
      <dgm:spPr/>
      <dgm:t>
        <a:bodyPr/>
        <a:lstStyle/>
        <a:p>
          <a:endParaRPr lang="ru-RU"/>
        </a:p>
      </dgm:t>
    </dgm:pt>
    <dgm:pt modelId="{DCFEBD68-D4EA-4866-8BA9-EFB7241D1CC2}" type="sibTrans" cxnId="{F58EAB68-B5BF-454A-8785-FC259EB75561}">
      <dgm:prSet/>
      <dgm:spPr/>
      <dgm:t>
        <a:bodyPr/>
        <a:lstStyle/>
        <a:p>
          <a:endParaRPr lang="ru-RU"/>
        </a:p>
      </dgm:t>
    </dgm:pt>
    <dgm:pt modelId="{C4D17F85-36E1-4F1B-890D-3E5EB5DA5CA3}">
      <dgm:prSet phldrT="[Текст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uk-UA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якість освіти</a:t>
          </a:r>
          <a:endParaRPr kumimoji="0" lang="uk-UA" sz="2600" b="1" i="0" u="none" strike="noStrike" cap="none" normalizeH="0" baseline="0" dirty="0" smtClean="0">
            <a:ln>
              <a:noFill/>
            </a:ln>
            <a:solidFill>
              <a:srgbClr val="002060"/>
            </a:solidFill>
            <a:effectLst/>
            <a:latin typeface="+mn-lt"/>
            <a:cs typeface="Arial" pitchFamily="34" charset="0"/>
          </a:endParaRPr>
        </a:p>
        <a:p>
          <a:endParaRPr lang="ru-RU" sz="3600" dirty="0"/>
        </a:p>
      </dgm:t>
    </dgm:pt>
    <dgm:pt modelId="{6D5B99FA-C3D0-4B3A-A21B-A60D43D21D20}" type="parTrans" cxnId="{EA68D79B-1261-4638-B0BD-6A25D5CE641B}">
      <dgm:prSet/>
      <dgm:spPr/>
      <dgm:t>
        <a:bodyPr/>
        <a:lstStyle/>
        <a:p>
          <a:endParaRPr lang="ru-RU"/>
        </a:p>
      </dgm:t>
    </dgm:pt>
    <dgm:pt modelId="{54B8D4ED-8C2F-4ECB-B4AD-C52A1581C7F8}" type="sibTrans" cxnId="{EA68D79B-1261-4638-B0BD-6A25D5CE641B}">
      <dgm:prSet/>
      <dgm:spPr/>
      <dgm:t>
        <a:bodyPr/>
        <a:lstStyle/>
        <a:p>
          <a:endParaRPr lang="ru-RU"/>
        </a:p>
      </dgm:t>
    </dgm:pt>
    <dgm:pt modelId="{292B9142-8E53-4935-AD19-73C3D7791AF1}">
      <dgm:prSet phldrT="[Текст]" custT="1"/>
      <dgm:spPr/>
      <dgm:t>
        <a:bodyPr/>
        <a:lstStyle/>
        <a:p>
          <a:pPr marR="0" algn="ctr" rtl="0" eaLnBrk="1" fontAlgn="auto" latinLnBrk="0" hangingPunct="1">
            <a:buClrTx/>
            <a:buSzTx/>
            <a:buFontTx/>
            <a:tabLst/>
            <a:defRPr/>
          </a:pPr>
          <a:r>
            <a:rPr kumimoji="0" lang="uk-UA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технічні можливості  ШБІЦ </a:t>
          </a:r>
          <a:endParaRPr lang="ru-RU" sz="2400" b="1" dirty="0">
            <a:solidFill>
              <a:srgbClr val="002060"/>
            </a:solidFill>
            <a:latin typeface="+mn-lt"/>
          </a:endParaRPr>
        </a:p>
      </dgm:t>
    </dgm:pt>
    <dgm:pt modelId="{82224575-DC25-47D3-9D06-FECB81B5BA46}" type="parTrans" cxnId="{C29399E2-EB3F-42C0-937C-542795054057}">
      <dgm:prSet/>
      <dgm:spPr/>
      <dgm:t>
        <a:bodyPr/>
        <a:lstStyle/>
        <a:p>
          <a:endParaRPr lang="ru-RU"/>
        </a:p>
      </dgm:t>
    </dgm:pt>
    <dgm:pt modelId="{1E98D64C-ABEE-4A80-8ECF-6BC78354084F}" type="sibTrans" cxnId="{C29399E2-EB3F-42C0-937C-542795054057}">
      <dgm:prSet/>
      <dgm:spPr/>
      <dgm:t>
        <a:bodyPr/>
        <a:lstStyle/>
        <a:p>
          <a:endParaRPr lang="ru-RU"/>
        </a:p>
      </dgm:t>
    </dgm:pt>
    <dgm:pt modelId="{300555B1-45F8-4391-A543-E4C7241F3E80}" type="pres">
      <dgm:prSet presAssocID="{42BA6803-8C47-4484-99EF-A223569C11B6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917492-6787-41B1-A570-6670A3999130}" type="pres">
      <dgm:prSet presAssocID="{42BA6803-8C47-4484-99EF-A223569C11B6}" presName="arrow" presStyleLbl="bgShp" presStyleIdx="0" presStyleCnt="1" custLinFactNeighborY="103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4E814A2D-42FF-43BA-9BDF-64185E15F734}" type="pres">
      <dgm:prSet presAssocID="{42BA6803-8C47-4484-99EF-A223569C11B6}" presName="arrowDiagram4" presStyleCnt="0"/>
      <dgm:spPr/>
    </dgm:pt>
    <dgm:pt modelId="{D0EA20A0-3B18-40E7-A6A8-51CBDF7F8935}" type="pres">
      <dgm:prSet presAssocID="{3C852877-1DF0-4C99-B23E-433D7A2ACAAA}" presName="bullet4a" presStyleLbl="node1" presStyleIdx="0" presStyleCnt="4"/>
      <dgm:spPr/>
    </dgm:pt>
    <dgm:pt modelId="{383B5E60-7881-46FF-85DD-2A8775661842}" type="pres">
      <dgm:prSet presAssocID="{3C852877-1DF0-4C99-B23E-433D7A2ACAAA}" presName="textBox4a" presStyleLbl="revTx" presStyleIdx="0" presStyleCnt="4" custScaleX="203075" custScaleY="64647" custLinFactX="58660" custLinFactY="-38039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BD40D-DA83-4E70-9FE0-299EE4320BC3}" type="pres">
      <dgm:prSet presAssocID="{582B4AB6-3278-4947-9317-81C623073D72}" presName="bullet4b" presStyleLbl="node1" presStyleIdx="1" presStyleCnt="4" custScaleX="350204" custScaleY="320476" custLinFactNeighborX="33715" custLinFactNeighborY="-343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9096CBA-8878-4830-B858-1A93416EA9A3}" type="pres">
      <dgm:prSet presAssocID="{582B4AB6-3278-4947-9317-81C623073D72}" presName="textBox4b" presStyleLbl="revTx" presStyleIdx="1" presStyleCnt="4" custScaleX="196700" custScaleY="24628" custLinFactX="98331" custLinFactNeighborX="100000" custLinFactNeighborY="-86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22DDC-2001-4BE7-B18A-03A7A426AD27}" type="pres">
      <dgm:prSet presAssocID="{C4D17F85-36E1-4F1B-890D-3E5EB5DA5CA3}" presName="bullet4c" presStyleLbl="node1" presStyleIdx="2" presStyleCnt="4" custScaleX="245255" custScaleY="243941" custLinFactNeighborX="9440" custLinFactNeighborY="-3404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3F6A74B-D964-4E35-8935-D0EE3BAF6879}" type="pres">
      <dgm:prSet presAssocID="{C4D17F85-36E1-4F1B-890D-3E5EB5DA5CA3}" presName="textBox4c" presStyleLbl="revTx" presStyleIdx="2" presStyleCnt="4" custScaleX="129307" custScaleY="10132" custLinFactX="26059" custLinFactNeighborX="100000" custLinFactNeighborY="-77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8C950-2CC9-413A-9FE4-B6A9205B7C25}" type="pres">
      <dgm:prSet presAssocID="{292B9142-8E53-4935-AD19-73C3D7791AF1}" presName="bullet4d" presStyleLbl="node1" presStyleIdx="3" presStyleCnt="4" custScaleX="183610" custScaleY="150549" custLinFactNeighborX="-69809" custLinFactNeighborY="-5570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4987517-E353-436E-93C3-50C6A113EF6C}" type="pres">
      <dgm:prSet presAssocID="{292B9142-8E53-4935-AD19-73C3D7791AF1}" presName="textBox4d" presStyleLbl="revTx" presStyleIdx="3" presStyleCnt="4" custScaleX="123324" custScaleY="27118" custLinFactX="-142842" custLinFactNeighborX="-200000" custLinFactNeighborY="1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8EAB68-B5BF-454A-8785-FC259EB75561}" srcId="{42BA6803-8C47-4484-99EF-A223569C11B6}" destId="{582B4AB6-3278-4947-9317-81C623073D72}" srcOrd="1" destOrd="0" parTransId="{62719FA7-B62C-437A-8723-E3C891AFC193}" sibTransId="{DCFEBD68-D4EA-4866-8BA9-EFB7241D1CC2}"/>
    <dgm:cxn modelId="{24CB8587-CEEB-4D4B-BD64-4E3B4AA96F8C}" srcId="{42BA6803-8C47-4484-99EF-A223569C11B6}" destId="{3C852877-1DF0-4C99-B23E-433D7A2ACAAA}" srcOrd="0" destOrd="0" parTransId="{C8F04F5E-23D7-4541-BA63-76407FC86AD5}" sibTransId="{F46FB0B5-722A-47C9-AA96-725988A76815}"/>
    <dgm:cxn modelId="{E22B5002-22E8-499D-90E8-3B16DDD67B0A}" type="presOf" srcId="{292B9142-8E53-4935-AD19-73C3D7791AF1}" destId="{C4987517-E353-436E-93C3-50C6A113EF6C}" srcOrd="0" destOrd="0" presId="urn:microsoft.com/office/officeart/2005/8/layout/arrow2"/>
    <dgm:cxn modelId="{C4A3C579-E08D-485D-B3B6-8AD8959B0964}" type="presOf" srcId="{3C852877-1DF0-4C99-B23E-433D7A2ACAAA}" destId="{383B5E60-7881-46FF-85DD-2A8775661842}" srcOrd="0" destOrd="0" presId="urn:microsoft.com/office/officeart/2005/8/layout/arrow2"/>
    <dgm:cxn modelId="{73A2F918-AA09-4A43-B54F-0720D4B4BF03}" type="presOf" srcId="{C4D17F85-36E1-4F1B-890D-3E5EB5DA5CA3}" destId="{43F6A74B-D964-4E35-8935-D0EE3BAF6879}" srcOrd="0" destOrd="0" presId="urn:microsoft.com/office/officeart/2005/8/layout/arrow2"/>
    <dgm:cxn modelId="{4173162F-CD8F-4423-82E3-13856608A273}" type="presOf" srcId="{42BA6803-8C47-4484-99EF-A223569C11B6}" destId="{300555B1-45F8-4391-A543-E4C7241F3E80}" srcOrd="0" destOrd="0" presId="urn:microsoft.com/office/officeart/2005/8/layout/arrow2"/>
    <dgm:cxn modelId="{576B1FBD-F53D-4314-9F4B-03AFA6551DF2}" type="presOf" srcId="{582B4AB6-3278-4947-9317-81C623073D72}" destId="{09096CBA-8878-4830-B858-1A93416EA9A3}" srcOrd="0" destOrd="0" presId="urn:microsoft.com/office/officeart/2005/8/layout/arrow2"/>
    <dgm:cxn modelId="{C29399E2-EB3F-42C0-937C-542795054057}" srcId="{42BA6803-8C47-4484-99EF-A223569C11B6}" destId="{292B9142-8E53-4935-AD19-73C3D7791AF1}" srcOrd="3" destOrd="0" parTransId="{82224575-DC25-47D3-9D06-FECB81B5BA46}" sibTransId="{1E98D64C-ABEE-4A80-8ECF-6BC78354084F}"/>
    <dgm:cxn modelId="{EA68D79B-1261-4638-B0BD-6A25D5CE641B}" srcId="{42BA6803-8C47-4484-99EF-A223569C11B6}" destId="{C4D17F85-36E1-4F1B-890D-3E5EB5DA5CA3}" srcOrd="2" destOrd="0" parTransId="{6D5B99FA-C3D0-4B3A-A21B-A60D43D21D20}" sibTransId="{54B8D4ED-8C2F-4ECB-B4AD-C52A1581C7F8}"/>
    <dgm:cxn modelId="{0238B5F1-5B27-4615-A5FB-B017377B9C69}" type="presParOf" srcId="{300555B1-45F8-4391-A543-E4C7241F3E80}" destId="{BF917492-6787-41B1-A570-6670A3999130}" srcOrd="0" destOrd="0" presId="urn:microsoft.com/office/officeart/2005/8/layout/arrow2"/>
    <dgm:cxn modelId="{FF8B6143-FF11-4AAE-8AEB-6239888E22EE}" type="presParOf" srcId="{300555B1-45F8-4391-A543-E4C7241F3E80}" destId="{4E814A2D-42FF-43BA-9BDF-64185E15F734}" srcOrd="1" destOrd="0" presId="urn:microsoft.com/office/officeart/2005/8/layout/arrow2"/>
    <dgm:cxn modelId="{D01CF73C-7B98-4733-AEE8-9AF4CF230D68}" type="presParOf" srcId="{4E814A2D-42FF-43BA-9BDF-64185E15F734}" destId="{D0EA20A0-3B18-40E7-A6A8-51CBDF7F8935}" srcOrd="0" destOrd="0" presId="urn:microsoft.com/office/officeart/2005/8/layout/arrow2"/>
    <dgm:cxn modelId="{50074DC9-2140-442F-BFFF-7060D4446492}" type="presParOf" srcId="{4E814A2D-42FF-43BA-9BDF-64185E15F734}" destId="{383B5E60-7881-46FF-85DD-2A8775661842}" srcOrd="1" destOrd="0" presId="urn:microsoft.com/office/officeart/2005/8/layout/arrow2"/>
    <dgm:cxn modelId="{D315C25D-A469-4473-8044-0C6CC21C4507}" type="presParOf" srcId="{4E814A2D-42FF-43BA-9BDF-64185E15F734}" destId="{D41BD40D-DA83-4E70-9FE0-299EE4320BC3}" srcOrd="2" destOrd="0" presId="urn:microsoft.com/office/officeart/2005/8/layout/arrow2"/>
    <dgm:cxn modelId="{BA6C6C77-90D3-4A9D-8699-71FFE3996708}" type="presParOf" srcId="{4E814A2D-42FF-43BA-9BDF-64185E15F734}" destId="{09096CBA-8878-4830-B858-1A93416EA9A3}" srcOrd="3" destOrd="0" presId="urn:microsoft.com/office/officeart/2005/8/layout/arrow2"/>
    <dgm:cxn modelId="{C786BA8D-12B8-49B0-9520-E3A28980B226}" type="presParOf" srcId="{4E814A2D-42FF-43BA-9BDF-64185E15F734}" destId="{86622DDC-2001-4BE7-B18A-03A7A426AD27}" srcOrd="4" destOrd="0" presId="urn:microsoft.com/office/officeart/2005/8/layout/arrow2"/>
    <dgm:cxn modelId="{A4808DFD-E61E-404D-948E-BF78CC1CA018}" type="presParOf" srcId="{4E814A2D-42FF-43BA-9BDF-64185E15F734}" destId="{43F6A74B-D964-4E35-8935-D0EE3BAF6879}" srcOrd="5" destOrd="0" presId="urn:microsoft.com/office/officeart/2005/8/layout/arrow2"/>
    <dgm:cxn modelId="{5BE79ABD-5A92-4FB8-BC06-BBA13233BA04}" type="presParOf" srcId="{4E814A2D-42FF-43BA-9BDF-64185E15F734}" destId="{7C38C950-2CC9-413A-9FE4-B6A9205B7C25}" srcOrd="6" destOrd="0" presId="urn:microsoft.com/office/officeart/2005/8/layout/arrow2"/>
    <dgm:cxn modelId="{15AAE376-8DB7-4D7A-B788-3FC8A91A24D5}" type="presParOf" srcId="{4E814A2D-42FF-43BA-9BDF-64185E15F734}" destId="{C4987517-E353-436E-93C3-50C6A113EF6C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0466C-D311-4E2F-9924-75B01AB3A17F}">
      <dsp:nvSpPr>
        <dsp:cNvPr id="0" name=""/>
        <dsp:cNvSpPr/>
      </dsp:nvSpPr>
      <dsp:spPr>
        <a:xfrm rot="5400000">
          <a:off x="3965066" y="1861681"/>
          <a:ext cx="1032340" cy="3286581"/>
        </a:xfrm>
        <a:prstGeom prst="hexagon">
          <a:avLst>
            <a:gd name="adj" fmla="val 25000"/>
            <a:gd name="vf" fmla="val 115470"/>
          </a:avLst>
        </a:prstGeom>
        <a:solidFill>
          <a:srgbClr val="92D050">
            <a:alpha val="44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</a:rPr>
            <a:t>ПОЧАТКОВА ШКОЛА </a:t>
          </a:r>
          <a:endParaRPr lang="ru-RU" sz="2400" b="1" kern="1200" dirty="0">
            <a:solidFill>
              <a:schemeClr val="bg1"/>
            </a:solidFill>
          </a:endParaRPr>
        </a:p>
      </dsp:txBody>
      <dsp:txXfrm rot="-5400000">
        <a:off x="3385709" y="3160859"/>
        <a:ext cx="2191054" cy="688226"/>
      </dsp:txXfrm>
    </dsp:sp>
    <dsp:sp modelId="{934545F8-BF2A-4D80-ADBE-9FEDFD309E4D}">
      <dsp:nvSpPr>
        <dsp:cNvPr id="0" name=""/>
        <dsp:cNvSpPr/>
      </dsp:nvSpPr>
      <dsp:spPr>
        <a:xfrm>
          <a:off x="5757255" y="1688831"/>
          <a:ext cx="2582933" cy="1388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CCCA26-9F24-47B3-A1D1-3C09AD0548DF}">
      <dsp:nvSpPr>
        <dsp:cNvPr id="0" name=""/>
        <dsp:cNvSpPr/>
      </dsp:nvSpPr>
      <dsp:spPr>
        <a:xfrm rot="5400000">
          <a:off x="1385911" y="2136579"/>
          <a:ext cx="925990" cy="3206481"/>
        </a:xfrm>
        <a:prstGeom prst="hexagon">
          <a:avLst>
            <a:gd name="adj" fmla="val 25000"/>
            <a:gd name="vf" fmla="val 115470"/>
          </a:avLst>
        </a:prstGeom>
        <a:solidFill>
          <a:srgbClr val="C00000">
            <a:alpha val="29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</a:rPr>
            <a:t>ДОШКІЛЬНЕ ВІДДІЛЕННЯ</a:t>
          </a:r>
          <a:endParaRPr lang="ru-RU" sz="2400" b="1" kern="1200" dirty="0">
            <a:solidFill>
              <a:schemeClr val="bg1"/>
            </a:solidFill>
          </a:endParaRPr>
        </a:p>
      </dsp:txBody>
      <dsp:txXfrm rot="-5400000">
        <a:off x="780079" y="3431157"/>
        <a:ext cx="2137654" cy="617326"/>
      </dsp:txXfrm>
    </dsp:sp>
    <dsp:sp modelId="{5317F894-C3D4-4308-B029-88CF45800905}">
      <dsp:nvSpPr>
        <dsp:cNvPr id="0" name=""/>
        <dsp:cNvSpPr/>
      </dsp:nvSpPr>
      <dsp:spPr>
        <a:xfrm rot="5400000">
          <a:off x="6255633" y="2267581"/>
          <a:ext cx="973668" cy="2992155"/>
        </a:xfrm>
        <a:prstGeom prst="hexagon">
          <a:avLst>
            <a:gd name="adj" fmla="val 25000"/>
            <a:gd name="vf" fmla="val 115470"/>
          </a:avLst>
        </a:prstGeom>
        <a:solidFill>
          <a:srgbClr val="7030A0">
            <a:alpha val="39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/>
            <a:t>ГІМНАЗІЯ</a:t>
          </a:r>
          <a:r>
            <a:rPr lang="uk-UA" sz="2900" b="1" kern="1200" dirty="0" smtClean="0"/>
            <a:t> </a:t>
          </a:r>
          <a:endParaRPr lang="ru-RU" sz="2900" b="1" kern="1200" dirty="0"/>
        </a:p>
      </dsp:txBody>
      <dsp:txXfrm rot="-5400000">
        <a:off x="5745082" y="3439103"/>
        <a:ext cx="1994770" cy="649112"/>
      </dsp:txXfrm>
    </dsp:sp>
    <dsp:sp modelId="{0C9AD674-330D-4D8F-80E6-010954704E5E}">
      <dsp:nvSpPr>
        <dsp:cNvPr id="0" name=""/>
        <dsp:cNvSpPr/>
      </dsp:nvSpPr>
      <dsp:spPr>
        <a:xfrm>
          <a:off x="-267811" y="2380146"/>
          <a:ext cx="2499613" cy="1388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0A2B4-0C78-4BDF-A3BA-804849718401}">
      <dsp:nvSpPr>
        <dsp:cNvPr id="0" name=""/>
        <dsp:cNvSpPr/>
      </dsp:nvSpPr>
      <dsp:spPr>
        <a:xfrm rot="5400000">
          <a:off x="3859139" y="1393085"/>
          <a:ext cx="1154358" cy="633483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 val="3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ЦЕНТР ПОЗАШКІЛЬНОЇ РОБОТИ</a:t>
          </a:r>
          <a:endParaRPr lang="ru-RU" sz="2400" b="1" kern="1200" dirty="0"/>
        </a:p>
      </dsp:txBody>
      <dsp:txXfrm rot="-5400000">
        <a:off x="2324707" y="4175716"/>
        <a:ext cx="4223223" cy="7695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17492-6787-41B1-A570-6670A3999130}">
      <dsp:nvSpPr>
        <dsp:cNvPr id="0" name=""/>
        <dsp:cNvSpPr/>
      </dsp:nvSpPr>
      <dsp:spPr>
        <a:xfrm>
          <a:off x="0" y="550221"/>
          <a:ext cx="8139942" cy="50874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A20A0-3B18-40E7-A6A8-51CBDF7F8935}">
      <dsp:nvSpPr>
        <dsp:cNvPr id="0" name=""/>
        <dsp:cNvSpPr/>
      </dsp:nvSpPr>
      <dsp:spPr>
        <a:xfrm>
          <a:off x="801784" y="4280808"/>
          <a:ext cx="187218" cy="1872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B5E60-7881-46FF-85DD-2A8775661842}">
      <dsp:nvSpPr>
        <dsp:cNvPr id="0" name=""/>
        <dsp:cNvSpPr/>
      </dsp:nvSpPr>
      <dsp:spPr>
        <a:xfrm>
          <a:off x="2386463" y="2917048"/>
          <a:ext cx="2826662" cy="78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03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uk-UA" sz="24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педагогічні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uk-UA" sz="24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ідеї </a:t>
          </a:r>
          <a:endParaRPr lang="ru-RU" sz="2400" b="1" kern="1200" dirty="0">
            <a:solidFill>
              <a:srgbClr val="002060"/>
            </a:solidFill>
            <a:latin typeface="+mn-lt"/>
          </a:endParaRPr>
        </a:p>
      </dsp:txBody>
      <dsp:txXfrm>
        <a:off x="2386463" y="2917048"/>
        <a:ext cx="2826662" cy="782756"/>
      </dsp:txXfrm>
    </dsp:sp>
    <dsp:sp modelId="{D41BD40D-DA83-4E70-9FE0-299EE4320BC3}">
      <dsp:nvSpPr>
        <dsp:cNvPr id="0" name=""/>
        <dsp:cNvSpPr/>
      </dsp:nvSpPr>
      <dsp:spPr>
        <a:xfrm>
          <a:off x="1826970" y="2626669"/>
          <a:ext cx="1140256" cy="104346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96CBA-8878-4830-B858-1A93416EA9A3}">
      <dsp:nvSpPr>
        <dsp:cNvPr id="0" name=""/>
        <dsp:cNvSpPr/>
      </dsp:nvSpPr>
      <dsp:spPr>
        <a:xfrm>
          <a:off x="4777576" y="2133861"/>
          <a:ext cx="3362365" cy="572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527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uk-UA" sz="24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творчі читачі </a:t>
          </a:r>
          <a:endParaRPr lang="ru-RU" sz="2400" b="1" kern="1200" dirty="0">
            <a:solidFill>
              <a:srgbClr val="002060"/>
            </a:solidFill>
            <a:latin typeface="+mn-lt"/>
          </a:endParaRPr>
        </a:p>
      </dsp:txBody>
      <dsp:txXfrm>
        <a:off x="4777576" y="2133861"/>
        <a:ext cx="3362365" cy="572593"/>
      </dsp:txXfrm>
    </dsp:sp>
    <dsp:sp modelId="{86622DDC-2001-4BE7-B18A-03A7A426AD27}">
      <dsp:nvSpPr>
        <dsp:cNvPr id="0" name=""/>
        <dsp:cNvSpPr/>
      </dsp:nvSpPr>
      <dsp:spPr>
        <a:xfrm>
          <a:off x="3540961" y="1768125"/>
          <a:ext cx="1058071" cy="105240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6A74B-D964-4E35-8935-D0EE3BAF6879}">
      <dsp:nvSpPr>
        <dsp:cNvPr id="0" name=""/>
        <dsp:cNvSpPr/>
      </dsp:nvSpPr>
      <dsp:spPr>
        <a:xfrm>
          <a:off x="5929583" y="1428576"/>
          <a:ext cx="2210358" cy="318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599" tIns="0" rIns="0" bIns="0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uk-UA" sz="26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якість освіти</a:t>
          </a:r>
          <a:endParaRPr kumimoji="0" lang="uk-UA" sz="2600" b="1" i="0" u="none" strike="noStrike" kern="1200" cap="none" normalizeH="0" baseline="0" dirty="0" smtClean="0">
            <a:ln>
              <a:noFill/>
            </a:ln>
            <a:solidFill>
              <a:srgbClr val="002060"/>
            </a:solidFill>
            <a:effectLst/>
            <a:latin typeface="+mn-lt"/>
            <a:cs typeface="Arial" pitchFamily="34" charset="0"/>
          </a:endParaRPr>
        </a:p>
        <a:p>
          <a:pPr>
            <a:spcBef>
              <a:spcPct val="0"/>
            </a:spcBef>
          </a:pPr>
          <a:endParaRPr lang="ru-RU" sz="3600" kern="1200" dirty="0"/>
        </a:p>
      </dsp:txBody>
      <dsp:txXfrm>
        <a:off x="5929583" y="1428576"/>
        <a:ext cx="2210358" cy="318555"/>
      </dsp:txXfrm>
    </dsp:sp>
    <dsp:sp modelId="{7C38C950-2CC9-413A-9FE4-B6A9205B7C25}">
      <dsp:nvSpPr>
        <dsp:cNvPr id="0" name=""/>
        <dsp:cNvSpPr/>
      </dsp:nvSpPr>
      <dsp:spPr>
        <a:xfrm>
          <a:off x="5008132" y="1180527"/>
          <a:ext cx="1061148" cy="87007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987517-E353-436E-93C3-50C6A113EF6C}">
      <dsp:nvSpPr>
        <dsp:cNvPr id="0" name=""/>
        <dsp:cNvSpPr/>
      </dsp:nvSpPr>
      <dsp:spPr>
        <a:xfrm>
          <a:off x="0" y="3327373"/>
          <a:ext cx="2108085" cy="989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236" tIns="0" rIns="0" bIns="0" numCol="1" spcCol="1270" anchor="t" anchorCtr="0">
          <a:noAutofit/>
        </a:bodyPr>
        <a:lstStyle/>
        <a:p>
          <a:pPr marR="0" lvl="0" algn="ctr" defTabSz="10668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kumimoji="0" lang="uk-UA" sz="24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технічні можливості  ШБІЦ </a:t>
          </a:r>
          <a:endParaRPr lang="ru-RU" sz="2400" b="1" kern="1200" dirty="0">
            <a:solidFill>
              <a:srgbClr val="002060"/>
            </a:solidFill>
            <a:latin typeface="+mn-lt"/>
          </a:endParaRPr>
        </a:p>
      </dsp:txBody>
      <dsp:txXfrm>
        <a:off x="0" y="3327373"/>
        <a:ext cx="2108085" cy="989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3074" y="2343993"/>
            <a:ext cx="887484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66148" y="4234310"/>
            <a:ext cx="7308692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5C0E5B0-BBFE-4B31-9286-E065B4057809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5C0E5B0-BBFE-4B31-9286-E065B4057809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2049" y="1739092"/>
            <a:ext cx="454183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377109" y="1739092"/>
            <a:ext cx="454183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5C0E5B0-BBFE-4B31-9286-E065B4057809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5C0E5B0-BBFE-4B31-9286-E065B4057809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5C0E5B0-BBFE-4B31-9286-E065B4057809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180" y="402571"/>
            <a:ext cx="9005352" cy="276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9180" y="2388691"/>
            <a:ext cx="4417027" cy="37327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832" indent="0">
              <a:buNone/>
              <a:defRPr sz="1900" b="1"/>
            </a:lvl2pPr>
            <a:lvl3pPr marL="901663" indent="0">
              <a:buNone/>
              <a:defRPr sz="1800" b="1"/>
            </a:lvl3pPr>
            <a:lvl4pPr marL="1352494" indent="0">
              <a:buNone/>
              <a:defRPr sz="1600" b="1"/>
            </a:lvl4pPr>
            <a:lvl5pPr marL="1803326" indent="0">
              <a:buNone/>
              <a:defRPr sz="1600" b="1"/>
            </a:lvl5pPr>
            <a:lvl6pPr marL="2254157" indent="0">
              <a:buNone/>
              <a:defRPr sz="1600" b="1"/>
            </a:lvl6pPr>
            <a:lvl7pPr marL="2704989" indent="0">
              <a:buNone/>
              <a:defRPr sz="1600" b="1"/>
            </a:lvl7pPr>
            <a:lvl8pPr marL="3155820" indent="0">
              <a:buNone/>
              <a:defRPr sz="1600" b="1"/>
            </a:lvl8pPr>
            <a:lvl9pPr marL="360665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9180" y="2761963"/>
            <a:ext cx="4417027" cy="16065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85750" y="2388691"/>
            <a:ext cx="4438780" cy="37327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832" indent="0">
              <a:buNone/>
              <a:defRPr sz="1900" b="1"/>
            </a:lvl2pPr>
            <a:lvl3pPr marL="901663" indent="0">
              <a:buNone/>
              <a:defRPr sz="1800" b="1"/>
            </a:lvl3pPr>
            <a:lvl4pPr marL="1352494" indent="0">
              <a:buNone/>
              <a:defRPr sz="1600" b="1"/>
            </a:lvl4pPr>
            <a:lvl5pPr marL="1803326" indent="0">
              <a:buNone/>
              <a:defRPr sz="1600" b="1"/>
            </a:lvl5pPr>
            <a:lvl6pPr marL="2254157" indent="0">
              <a:buNone/>
              <a:defRPr sz="1600" b="1"/>
            </a:lvl6pPr>
            <a:lvl7pPr marL="2704989" indent="0">
              <a:buNone/>
              <a:defRPr sz="1600" b="1"/>
            </a:lvl7pPr>
            <a:lvl8pPr marL="3155820" indent="0">
              <a:buNone/>
              <a:defRPr sz="1600" b="1"/>
            </a:lvl8pPr>
            <a:lvl9pPr marL="360665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85750" y="2761963"/>
            <a:ext cx="4438780" cy="16065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A847-5F4E-4D3D-8B45-850E15E75B56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107BF-BBD3-435A-BDD5-A9B5BE6761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90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1" y="1289878"/>
            <a:ext cx="3435013" cy="29238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2138" y="301053"/>
            <a:ext cx="5836802" cy="2191369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1" y="1582266"/>
            <a:ext cx="3435013" cy="220570"/>
          </a:xfrm>
        </p:spPr>
        <p:txBody>
          <a:bodyPr/>
          <a:lstStyle>
            <a:lvl1pPr marL="0" indent="0">
              <a:buNone/>
              <a:defRPr sz="1400"/>
            </a:lvl1pPr>
            <a:lvl2pPr marL="450832" indent="0">
              <a:buNone/>
              <a:defRPr sz="1200"/>
            </a:lvl2pPr>
            <a:lvl3pPr marL="901663" indent="0">
              <a:buNone/>
              <a:defRPr sz="1000"/>
            </a:lvl3pPr>
            <a:lvl4pPr marL="1352494" indent="0">
              <a:buNone/>
              <a:defRPr sz="900"/>
            </a:lvl4pPr>
            <a:lvl5pPr marL="1803326" indent="0">
              <a:buNone/>
              <a:defRPr sz="900"/>
            </a:lvl5pPr>
            <a:lvl6pPr marL="2254157" indent="0">
              <a:buNone/>
              <a:defRPr sz="900"/>
            </a:lvl6pPr>
            <a:lvl7pPr marL="2704989" indent="0">
              <a:buNone/>
              <a:defRPr sz="900"/>
            </a:lvl7pPr>
            <a:lvl8pPr marL="3155820" indent="0">
              <a:buNone/>
              <a:defRPr sz="900"/>
            </a:lvl8pPr>
            <a:lvl9pPr marL="360665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5B6A-797F-4229-8B62-2634D3B78D6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9AE6-09C6-41BA-9A4C-D1AF88532C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43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0E5B0-BBFE-4B31-9286-E065B4057809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3"/>
            <a:ext cx="10439439" cy="75580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027" name="Holder 2"/>
          <p:cNvSpPr>
            <a:spLocks noGrp="1"/>
          </p:cNvSpPr>
          <p:nvPr>
            <p:ph type="title"/>
          </p:nvPr>
        </p:nvSpPr>
        <p:spPr bwMode="auto">
          <a:xfrm>
            <a:off x="522362" y="303152"/>
            <a:ext cx="93962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1028" name="Holder 3"/>
          <p:cNvSpPr>
            <a:spLocks noGrp="1"/>
          </p:cNvSpPr>
          <p:nvPr>
            <p:ph type="body" idx="1"/>
          </p:nvPr>
        </p:nvSpPr>
        <p:spPr bwMode="auto">
          <a:xfrm>
            <a:off x="522362" y="1739538"/>
            <a:ext cx="93962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49564" y="7032740"/>
            <a:ext cx="33418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22362" y="7032740"/>
            <a:ext cx="2400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A5C0E5B0-BBFE-4B31-9286-E065B4057809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517637" y="7032740"/>
            <a:ext cx="240099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395154"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790308"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185461"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580615"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95154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790308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185461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80615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75768" eaLnBrk="1" hangingPunct="1">
        <a:defRPr>
          <a:latin typeface="+mn-lt"/>
          <a:ea typeface="+mn-ea"/>
          <a:cs typeface="+mn-cs"/>
        </a:defRPr>
      </a:lvl6pPr>
      <a:lvl7pPr marL="2370922" eaLnBrk="1" hangingPunct="1">
        <a:defRPr>
          <a:latin typeface="+mn-lt"/>
          <a:ea typeface="+mn-ea"/>
          <a:cs typeface="+mn-cs"/>
        </a:defRPr>
      </a:lvl7pPr>
      <a:lvl8pPr marL="2766077" eaLnBrk="1" hangingPunct="1">
        <a:defRPr>
          <a:latin typeface="+mn-lt"/>
          <a:ea typeface="+mn-ea"/>
          <a:cs typeface="+mn-cs"/>
        </a:defRPr>
      </a:lvl8pPr>
      <a:lvl9pPr marL="316123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95154" eaLnBrk="1" hangingPunct="1">
        <a:defRPr>
          <a:latin typeface="+mn-lt"/>
          <a:ea typeface="+mn-ea"/>
          <a:cs typeface="+mn-cs"/>
        </a:defRPr>
      </a:lvl2pPr>
      <a:lvl3pPr marL="790308" eaLnBrk="1" hangingPunct="1">
        <a:defRPr>
          <a:latin typeface="+mn-lt"/>
          <a:ea typeface="+mn-ea"/>
          <a:cs typeface="+mn-cs"/>
        </a:defRPr>
      </a:lvl3pPr>
      <a:lvl4pPr marL="1185461" eaLnBrk="1" hangingPunct="1">
        <a:defRPr>
          <a:latin typeface="+mn-lt"/>
          <a:ea typeface="+mn-ea"/>
          <a:cs typeface="+mn-cs"/>
        </a:defRPr>
      </a:lvl4pPr>
      <a:lvl5pPr marL="1580615" eaLnBrk="1" hangingPunct="1">
        <a:defRPr>
          <a:latin typeface="+mn-lt"/>
          <a:ea typeface="+mn-ea"/>
          <a:cs typeface="+mn-cs"/>
        </a:defRPr>
      </a:lvl5pPr>
      <a:lvl6pPr marL="1975768" eaLnBrk="1" hangingPunct="1">
        <a:defRPr>
          <a:latin typeface="+mn-lt"/>
          <a:ea typeface="+mn-ea"/>
          <a:cs typeface="+mn-cs"/>
        </a:defRPr>
      </a:lvl6pPr>
      <a:lvl7pPr marL="2370922" eaLnBrk="1" hangingPunct="1">
        <a:defRPr>
          <a:latin typeface="+mn-lt"/>
          <a:ea typeface="+mn-ea"/>
          <a:cs typeface="+mn-cs"/>
        </a:defRPr>
      </a:lvl7pPr>
      <a:lvl8pPr marL="2766077" eaLnBrk="1" hangingPunct="1">
        <a:defRPr>
          <a:latin typeface="+mn-lt"/>
          <a:ea typeface="+mn-ea"/>
          <a:cs typeface="+mn-cs"/>
        </a:defRPr>
      </a:lvl8pPr>
      <a:lvl9pPr marL="316123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439995" cy="7557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2050" y="302451"/>
            <a:ext cx="939688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2050" y="1739090"/>
            <a:ext cx="939688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49936" y="7031974"/>
            <a:ext cx="3341116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22050" y="7031974"/>
            <a:ext cx="2401427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0E5B0-BBFE-4B31-9286-E065B4057809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517511" y="7031974"/>
            <a:ext cx="2401427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85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0799" eaLnBrk="1" hangingPunct="1">
        <a:defRPr>
          <a:latin typeface="+mn-lt"/>
          <a:ea typeface="+mn-ea"/>
          <a:cs typeface="+mn-cs"/>
        </a:defRPr>
      </a:lvl2pPr>
      <a:lvl3pPr marL="901598" eaLnBrk="1" hangingPunct="1">
        <a:defRPr>
          <a:latin typeface="+mn-lt"/>
          <a:ea typeface="+mn-ea"/>
          <a:cs typeface="+mn-cs"/>
        </a:defRPr>
      </a:lvl3pPr>
      <a:lvl4pPr marL="1352398" eaLnBrk="1" hangingPunct="1">
        <a:defRPr>
          <a:latin typeface="+mn-lt"/>
          <a:ea typeface="+mn-ea"/>
          <a:cs typeface="+mn-cs"/>
        </a:defRPr>
      </a:lvl4pPr>
      <a:lvl5pPr marL="1803197" eaLnBrk="1" hangingPunct="1">
        <a:defRPr>
          <a:latin typeface="+mn-lt"/>
          <a:ea typeface="+mn-ea"/>
          <a:cs typeface="+mn-cs"/>
        </a:defRPr>
      </a:lvl5pPr>
      <a:lvl6pPr marL="2253996" eaLnBrk="1" hangingPunct="1">
        <a:defRPr>
          <a:latin typeface="+mn-lt"/>
          <a:ea typeface="+mn-ea"/>
          <a:cs typeface="+mn-cs"/>
        </a:defRPr>
      </a:lvl6pPr>
      <a:lvl7pPr marL="2704795" eaLnBrk="1" hangingPunct="1">
        <a:defRPr>
          <a:latin typeface="+mn-lt"/>
          <a:ea typeface="+mn-ea"/>
          <a:cs typeface="+mn-cs"/>
        </a:defRPr>
      </a:lvl7pPr>
      <a:lvl8pPr marL="3155594" eaLnBrk="1" hangingPunct="1">
        <a:defRPr>
          <a:latin typeface="+mn-lt"/>
          <a:ea typeface="+mn-ea"/>
          <a:cs typeface="+mn-cs"/>
        </a:defRPr>
      </a:lvl8pPr>
      <a:lvl9pPr marL="3606394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0799" eaLnBrk="1" hangingPunct="1">
        <a:defRPr>
          <a:latin typeface="+mn-lt"/>
          <a:ea typeface="+mn-ea"/>
          <a:cs typeface="+mn-cs"/>
        </a:defRPr>
      </a:lvl2pPr>
      <a:lvl3pPr marL="901598" eaLnBrk="1" hangingPunct="1">
        <a:defRPr>
          <a:latin typeface="+mn-lt"/>
          <a:ea typeface="+mn-ea"/>
          <a:cs typeface="+mn-cs"/>
        </a:defRPr>
      </a:lvl3pPr>
      <a:lvl4pPr marL="1352398" eaLnBrk="1" hangingPunct="1">
        <a:defRPr>
          <a:latin typeface="+mn-lt"/>
          <a:ea typeface="+mn-ea"/>
          <a:cs typeface="+mn-cs"/>
        </a:defRPr>
      </a:lvl4pPr>
      <a:lvl5pPr marL="1803197" eaLnBrk="1" hangingPunct="1">
        <a:defRPr>
          <a:latin typeface="+mn-lt"/>
          <a:ea typeface="+mn-ea"/>
          <a:cs typeface="+mn-cs"/>
        </a:defRPr>
      </a:lvl5pPr>
      <a:lvl6pPr marL="2253996" eaLnBrk="1" hangingPunct="1">
        <a:defRPr>
          <a:latin typeface="+mn-lt"/>
          <a:ea typeface="+mn-ea"/>
          <a:cs typeface="+mn-cs"/>
        </a:defRPr>
      </a:lvl6pPr>
      <a:lvl7pPr marL="2704795" eaLnBrk="1" hangingPunct="1">
        <a:defRPr>
          <a:latin typeface="+mn-lt"/>
          <a:ea typeface="+mn-ea"/>
          <a:cs typeface="+mn-cs"/>
        </a:defRPr>
      </a:lvl7pPr>
      <a:lvl8pPr marL="3155594" eaLnBrk="1" hangingPunct="1">
        <a:defRPr>
          <a:latin typeface="+mn-lt"/>
          <a:ea typeface="+mn-ea"/>
          <a:cs typeface="+mn-cs"/>
        </a:defRPr>
      </a:lvl8pPr>
      <a:lvl9pPr marL="3606394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18" Type="http://schemas.openxmlformats.org/officeDocument/2006/relationships/image" Target="../media/image53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2.jpeg"/><Relationship Id="rId2" Type="http://schemas.openxmlformats.org/officeDocument/2006/relationships/image" Target="../media/image39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1.jpeg"/><Relationship Id="rId10" Type="http://schemas.openxmlformats.org/officeDocument/2006/relationships/image" Target="../media/image47.jpeg"/><Relationship Id="rId19" Type="http://schemas.microsoft.com/office/2007/relationships/hdphoto" Target="../media/hdphoto8.wdp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56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60.jpeg"/><Relationship Id="rId10" Type="http://schemas.openxmlformats.org/officeDocument/2006/relationships/image" Target="../media/image63.jpe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jpeg"/><Relationship Id="rId7" Type="http://schemas.microsoft.com/office/2007/relationships/hdphoto" Target="../media/hdphoto16.wdp"/><Relationship Id="rId12" Type="http://schemas.microsoft.com/office/2007/relationships/hdphoto" Target="../media/hdphoto18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1.jpeg"/><Relationship Id="rId5" Type="http://schemas.openxmlformats.org/officeDocument/2006/relationships/image" Target="../media/image68.jpeg"/><Relationship Id="rId10" Type="http://schemas.openxmlformats.org/officeDocument/2006/relationships/image" Target="http://kzonvk28.klasna.com/uploads/editor/3472/203824/news_/images/devochki_s_cvetami.jpg" TargetMode="External"/><Relationship Id="rId4" Type="http://schemas.microsoft.com/office/2007/relationships/hdphoto" Target="../media/hdphoto15.wdp"/><Relationship Id="rId9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90.jpeg"/><Relationship Id="rId4" Type="http://schemas.openxmlformats.org/officeDocument/2006/relationships/image" Target="../media/image87.jpeg"/><Relationship Id="rId9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microsoft.com/office/2007/relationships/hdphoto" Target="../media/hdphoto24.wdp"/><Relationship Id="rId7" Type="http://schemas.openxmlformats.org/officeDocument/2006/relationships/image" Target="../media/image94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microsoft.com/office/2007/relationships/hdphoto" Target="../media/hdphoto25.wdp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100.jpeg"/><Relationship Id="rId7" Type="http://schemas.openxmlformats.org/officeDocument/2006/relationships/image" Target="../media/image103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125.jpeg"/><Relationship Id="rId3" Type="http://schemas.openxmlformats.org/officeDocument/2006/relationships/image" Target="../media/image118.jpeg"/><Relationship Id="rId7" Type="http://schemas.openxmlformats.org/officeDocument/2006/relationships/image" Target="../media/image121.jpeg"/><Relationship Id="rId12" Type="http://schemas.openxmlformats.org/officeDocument/2006/relationships/image" Target="../media/image124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image" Target="../media/image123.jpeg"/><Relationship Id="rId5" Type="http://schemas.microsoft.com/office/2007/relationships/hdphoto" Target="../media/hdphoto29.wdp"/><Relationship Id="rId10" Type="http://schemas.microsoft.com/office/2007/relationships/hdphoto" Target="../media/hdphoto31.wdp"/><Relationship Id="rId4" Type="http://schemas.openxmlformats.org/officeDocument/2006/relationships/image" Target="../media/image119.jpeg"/><Relationship Id="rId9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11" Type="http://schemas.openxmlformats.org/officeDocument/2006/relationships/image" Target="../media/image142.jpe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10" Type="http://schemas.openxmlformats.org/officeDocument/2006/relationships/image" Target="../media/image158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3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 descr="E:\Doc's\Документы Наташа\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051" y="694087"/>
            <a:ext cx="1638715" cy="15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96559" y="2268463"/>
            <a:ext cx="5219700" cy="33855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КОМУНАЛЬНИЙ ЗАКЛАД ОСВІТИ </a:t>
            </a:r>
          </a:p>
          <a:p>
            <a:pPr lvl="0" algn="ctr"/>
            <a:endParaRPr lang="uk-UA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НАВЧАЛЬНО-ВИХОВНЕ</a:t>
            </a:r>
          </a:p>
          <a:p>
            <a:pPr lvl="0" algn="ctr"/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ЄДНАННЯ № 28 </a:t>
            </a:r>
            <a:endParaRPr lang="uk-UA" sz="3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uk-UA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28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Дніпро </a:t>
            </a:r>
            <a:endParaRPr lang="ru-RU" sz="2800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16318" y="6012878"/>
            <a:ext cx="4006763" cy="1548385"/>
          </a:xfrm>
          <a:prstGeom prst="roundRect">
            <a:avLst>
              <a:gd name="adj" fmla="val 793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166" tIns="45083" rIns="90166" bIns="45083"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ДИРЕКТОР </a:t>
            </a:r>
            <a:br>
              <a:rPr lang="uk-UA" sz="2800" b="1" dirty="0">
                <a:solidFill>
                  <a:srgbClr val="002060"/>
                </a:solidFill>
              </a:rPr>
            </a:br>
            <a:endParaRPr lang="uk-UA" sz="1400" b="1" dirty="0">
              <a:solidFill>
                <a:srgbClr val="002060"/>
              </a:solidFill>
            </a:endParaRPr>
          </a:p>
          <a:p>
            <a:pPr algn="ctr"/>
            <a:r>
              <a:rPr lang="uk-UA" sz="2800" b="1" dirty="0">
                <a:solidFill>
                  <a:srgbClr val="002060"/>
                </a:solidFill>
              </a:rPr>
              <a:t>НІЛА ЛОМАКО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5353" y="6703046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2018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61099" y="696740"/>
            <a:ext cx="6948772" cy="56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166" tIns="45083" rIns="90166" bIns="4508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000" b="1" dirty="0">
                <a:solidFill>
                  <a:srgbClr val="002060"/>
                </a:solidFill>
              </a:rPr>
              <a:t>ШКОЛА</a:t>
            </a:r>
            <a:r>
              <a:rPr lang="uk-UA" sz="3100" b="1" dirty="0">
                <a:solidFill>
                  <a:srgbClr val="002060"/>
                </a:solidFill>
              </a:rPr>
              <a:t> – </a:t>
            </a:r>
            <a:r>
              <a:rPr lang="uk-UA" sz="3000" b="1" cap="all" dirty="0">
                <a:solidFill>
                  <a:srgbClr val="002060"/>
                </a:solidFill>
              </a:rPr>
              <a:t>джерело талантів </a:t>
            </a:r>
            <a:endParaRPr lang="ru-RU" sz="3000" b="1" cap="all" dirty="0">
              <a:solidFill>
                <a:srgbClr val="00206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/>
          <a:stretch>
            <a:fillRect/>
          </a:stretch>
        </p:blipFill>
        <p:spPr bwMode="auto">
          <a:xfrm>
            <a:off x="1036827" y="1345082"/>
            <a:ext cx="2747779" cy="55752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34" y="1276362"/>
            <a:ext cx="2851518" cy="5665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791809" y="1348444"/>
            <a:ext cx="2897646" cy="189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166" tIns="45083" rIns="90166" bIns="4508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dirty="0" smtClean="0">
                <a:solidFill>
                  <a:srgbClr val="002060"/>
                </a:solidFill>
              </a:rPr>
              <a:t>20 сходинка в рейтингу </a:t>
            </a:r>
            <a:r>
              <a:rPr lang="uk-UA" dirty="0" smtClean="0">
                <a:solidFill>
                  <a:srgbClr val="002060"/>
                </a:solidFill>
              </a:rPr>
              <a:t>Всеукраїнського конкурсу «</a:t>
            </a:r>
            <a:r>
              <a:rPr lang="uk-UA" dirty="0">
                <a:solidFill>
                  <a:srgbClr val="002060"/>
                </a:solidFill>
              </a:rPr>
              <a:t>ШКОЛА – ДЖЕРЕЛО ТАЛАНТІВ</a:t>
            </a:r>
            <a:r>
              <a:rPr lang="uk-UA" dirty="0" smtClean="0">
                <a:solidFill>
                  <a:srgbClr val="002060"/>
                </a:solidFill>
              </a:rPr>
              <a:t>».</a:t>
            </a:r>
          </a:p>
          <a:p>
            <a:pPr algn="ctr">
              <a:spcBef>
                <a:spcPct val="50000"/>
              </a:spcBef>
            </a:pPr>
            <a:r>
              <a:rPr lang="uk-UA" b="1" dirty="0">
                <a:solidFill>
                  <a:srgbClr val="002060"/>
                </a:solidFill>
              </a:rPr>
              <a:t>І </a:t>
            </a:r>
            <a:r>
              <a:rPr lang="uk-UA" b="1" dirty="0" smtClean="0">
                <a:solidFill>
                  <a:srgbClr val="002060"/>
                </a:solidFill>
              </a:rPr>
              <a:t>місце -   в рейтингу </a:t>
            </a:r>
            <a:r>
              <a:rPr lang="uk-UA" dirty="0" smtClean="0">
                <a:solidFill>
                  <a:srgbClr val="002060"/>
                </a:solidFill>
              </a:rPr>
              <a:t>Дніпропетровської області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52"/>
          <a:stretch/>
        </p:blipFill>
        <p:spPr bwMode="auto">
          <a:xfrm>
            <a:off x="4070859" y="4933874"/>
            <a:ext cx="2329253" cy="2008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8086" y="160847"/>
            <a:ext cx="6768752" cy="552711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ОБДАРОВАНІ</a:t>
            </a:r>
            <a:r>
              <a:rPr lang="uk-UA" sz="3000" b="1" spc="59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0479" y="3239983"/>
            <a:ext cx="2590011" cy="119904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Укладено договір про співпрацю з Інститутом обдарованої дитини місто Київ.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6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0820" y="6516935"/>
            <a:ext cx="3446683" cy="793922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КУБОК УКРАЇНИ ВФТС 2018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+mn-lt"/>
              </a:rPr>
            </a:br>
            <a:r>
              <a:rPr lang="ru-RU" sz="1600" i="1" dirty="0" err="1">
                <a:solidFill>
                  <a:srgbClr val="002060"/>
                </a:solidFill>
                <a:latin typeface="+mn-lt"/>
              </a:rPr>
              <a:t>Малий</a:t>
            </a:r>
            <a:r>
              <a:rPr lang="ru-RU" sz="1600" i="1" dirty="0">
                <a:solidFill>
                  <a:srgbClr val="002060"/>
                </a:solidFill>
                <a:latin typeface="+mn-lt"/>
              </a:rPr>
              <a:t> Артем - Кашина </a:t>
            </a:r>
            <a:r>
              <a:rPr lang="ru-RU" sz="1600" i="1" dirty="0" err="1">
                <a:solidFill>
                  <a:srgbClr val="002060"/>
                </a:solidFill>
                <a:latin typeface="+mn-lt"/>
              </a:rPr>
              <a:t>Анастасія</a:t>
            </a:r>
            <a:r>
              <a:rPr lang="ru-RU" sz="16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600" b="1" i="1" dirty="0">
                <a:solidFill>
                  <a:srgbClr val="002060"/>
                </a:solidFill>
                <a:latin typeface="+mn-lt"/>
              </a:rPr>
              <a:t>3 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</a:rPr>
              <a:t>місце</a:t>
            </a:r>
            <a:r>
              <a:rPr lang="ru-RU" sz="1600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1600" b="1" i="1" dirty="0">
                <a:solidFill>
                  <a:srgbClr val="002060"/>
                </a:solidFill>
                <a:latin typeface="+mn-lt"/>
              </a:rPr>
            </a:br>
            <a:r>
              <a:rPr lang="ru-RU" sz="1600" i="1" dirty="0" err="1">
                <a:solidFill>
                  <a:srgbClr val="002060"/>
                </a:solidFill>
                <a:latin typeface="+mn-lt"/>
              </a:rPr>
              <a:t>Ткачов</a:t>
            </a:r>
            <a:r>
              <a:rPr lang="ru-RU" sz="16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+mn-lt"/>
              </a:rPr>
              <a:t>Евгеній</a:t>
            </a:r>
            <a:r>
              <a:rPr lang="ru-RU" sz="1600" i="1" dirty="0">
                <a:solidFill>
                  <a:srgbClr val="002060"/>
                </a:solidFill>
                <a:latin typeface="+mn-lt"/>
              </a:rPr>
              <a:t> - </a:t>
            </a:r>
            <a:r>
              <a:rPr lang="ru-RU" sz="1600" i="1" dirty="0" err="1">
                <a:solidFill>
                  <a:srgbClr val="002060"/>
                </a:solidFill>
                <a:latin typeface="+mn-lt"/>
              </a:rPr>
              <a:t>Ефімова</a:t>
            </a:r>
            <a:r>
              <a:rPr lang="ru-RU" sz="1600" i="1" dirty="0">
                <a:solidFill>
                  <a:srgbClr val="002060"/>
                </a:solidFill>
                <a:latin typeface="+mn-lt"/>
              </a:rPr>
              <a:t> Марина </a:t>
            </a:r>
            <a:r>
              <a:rPr lang="ru-RU" sz="1600" b="1" i="1" dirty="0">
                <a:solidFill>
                  <a:srgbClr val="002060"/>
                </a:solidFill>
                <a:latin typeface="+mn-lt"/>
              </a:rPr>
              <a:t>2 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</a:rPr>
              <a:t>місце</a:t>
            </a:r>
            <a:endParaRPr lang="ru-RU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50" name="Picture 2" descr="C:\Users\Office\Downloads\facebook_152589838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5"/>
          <a:stretch>
            <a:fillRect/>
          </a:stretch>
        </p:blipFill>
        <p:spPr bwMode="auto">
          <a:xfrm>
            <a:off x="5757191" y="4461197"/>
            <a:ext cx="3039520" cy="1946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1478" y="374972"/>
            <a:ext cx="7296966" cy="552711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3000" b="1" dirty="0">
                <a:solidFill>
                  <a:srgbClr val="002060"/>
                </a:solidFill>
              </a:rPr>
              <a:t>ОБДАРОВАНІ ДІТИ</a:t>
            </a:r>
            <a:endParaRPr lang="ru-RU" sz="3000" b="1" dirty="0">
              <a:solidFill>
                <a:srgbClr val="002060"/>
              </a:solidFill>
            </a:endParaRPr>
          </a:p>
        </p:txBody>
      </p:sp>
      <p:pic>
        <p:nvPicPr>
          <p:cNvPr id="8" name="Picture 3" descr="D:\Наташа\Миля миру 2017\IMG_6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439" y="1151432"/>
            <a:ext cx="2885695" cy="1885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Office\Downloads\facebook_15258984531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/>
          <a:stretch/>
        </p:blipFill>
        <p:spPr bwMode="auto">
          <a:xfrm>
            <a:off x="3485639" y="4441596"/>
            <a:ext cx="1779914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591760" y="5153317"/>
            <a:ext cx="1922957" cy="952821"/>
          </a:xfrm>
          <a:prstGeom prst="rect">
            <a:avLst/>
          </a:prstGeom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ЛІНІЯ ТАНЦЮ 2018 </a:t>
            </a:r>
            <a:r>
              <a:rPr lang="ru-RU" sz="1400" i="1" dirty="0" err="1" smtClean="0">
                <a:solidFill>
                  <a:srgbClr val="002060"/>
                </a:solidFill>
              </a:rPr>
              <a:t>Малий</a:t>
            </a:r>
            <a:r>
              <a:rPr lang="ru-RU" sz="1400" i="1" dirty="0" smtClean="0">
                <a:solidFill>
                  <a:srgbClr val="002060"/>
                </a:solidFill>
              </a:rPr>
              <a:t> </a:t>
            </a:r>
            <a:r>
              <a:rPr lang="ru-RU" sz="1400" i="1" dirty="0">
                <a:solidFill>
                  <a:srgbClr val="002060"/>
                </a:solidFill>
              </a:rPr>
              <a:t>Артем -Кашина </a:t>
            </a:r>
            <a:r>
              <a:rPr lang="ru-RU" sz="1400" i="1" dirty="0" err="1" smtClean="0">
                <a:solidFill>
                  <a:srgbClr val="002060"/>
                </a:solidFill>
              </a:rPr>
              <a:t>Анастасі</a:t>
            </a:r>
            <a:r>
              <a:rPr lang="ru-RU" sz="1400" i="1" dirty="0" err="1">
                <a:solidFill>
                  <a:srgbClr val="002060"/>
                </a:solidFill>
              </a:rPr>
              <a:t>я</a:t>
            </a:r>
            <a:r>
              <a:rPr lang="ru-RU" sz="1400" i="1" dirty="0" smtClean="0">
                <a:solidFill>
                  <a:srgbClr val="002060"/>
                </a:solidFill>
              </a:rPr>
              <a:t>       </a:t>
            </a:r>
            <a:r>
              <a:rPr lang="ru-RU" sz="1400" b="1" i="1" dirty="0" smtClean="0">
                <a:solidFill>
                  <a:srgbClr val="002060"/>
                </a:solidFill>
              </a:rPr>
              <a:t>1 </a:t>
            </a:r>
            <a:r>
              <a:rPr lang="ru-RU" sz="1400" b="1" i="1" dirty="0" err="1">
                <a:solidFill>
                  <a:srgbClr val="002060"/>
                </a:solidFill>
              </a:rPr>
              <a:t>місце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1230" y="3037344"/>
            <a:ext cx="4132114" cy="1383708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>
              <a:defRPr/>
            </a:pPr>
            <a:r>
              <a:rPr lang="uk-UA" sz="1400" b="1" dirty="0">
                <a:solidFill>
                  <a:srgbClr val="002060"/>
                </a:solidFill>
              </a:rPr>
              <a:t>ЧЕМПІОНАТ М. ДНІПРА З ЛЕГКОЇ АТЛЕТИКИ </a:t>
            </a:r>
            <a:r>
              <a:rPr lang="uk-UA" sz="1400" b="1" dirty="0" smtClean="0">
                <a:solidFill>
                  <a:srgbClr val="002060"/>
                </a:solidFill>
              </a:rPr>
              <a:t>16.10.2017р.</a:t>
            </a:r>
            <a:r>
              <a:rPr lang="en-US" sz="1400" dirty="0">
                <a:solidFill>
                  <a:srgbClr val="002060"/>
                </a:solidFill>
              </a:rPr>
              <a:t/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uk-UA" sz="1400" b="1" i="1" dirty="0">
                <a:solidFill>
                  <a:srgbClr val="002060"/>
                </a:solidFill>
              </a:rPr>
              <a:t>І місце</a:t>
            </a:r>
            <a:r>
              <a:rPr lang="uk-UA" sz="1400" i="1" dirty="0">
                <a:solidFill>
                  <a:srgbClr val="002060"/>
                </a:solidFill>
              </a:rPr>
              <a:t>-Папуша Роман 7Акл. </a:t>
            </a:r>
          </a:p>
          <a:p>
            <a:pPr>
              <a:defRPr/>
            </a:pPr>
            <a:r>
              <a:rPr lang="uk-UA" sz="1400" i="1" dirty="0">
                <a:solidFill>
                  <a:srgbClr val="002060"/>
                </a:solidFill>
              </a:rPr>
              <a:t>(</a:t>
            </a:r>
            <a:r>
              <a:rPr lang="en-US" sz="1400" i="1" dirty="0">
                <a:solidFill>
                  <a:srgbClr val="002060"/>
                </a:solidFill>
              </a:rPr>
              <a:t> </a:t>
            </a:r>
            <a:r>
              <a:rPr lang="uk-UA" sz="1400" i="1" dirty="0">
                <a:solidFill>
                  <a:srgbClr val="002060"/>
                </a:solidFill>
              </a:rPr>
              <a:t>штовхання набивного м</a:t>
            </a:r>
            <a:r>
              <a:rPr lang="en-US" sz="1400" i="1" dirty="0">
                <a:solidFill>
                  <a:srgbClr val="002060"/>
                </a:solidFill>
              </a:rPr>
              <a:t>’</a:t>
            </a:r>
            <a:r>
              <a:rPr lang="uk-UA" sz="1400" i="1" dirty="0" err="1">
                <a:solidFill>
                  <a:srgbClr val="002060"/>
                </a:solidFill>
              </a:rPr>
              <a:t>яча</a:t>
            </a:r>
            <a:r>
              <a:rPr lang="en-US" sz="1400" i="1" dirty="0">
                <a:solidFill>
                  <a:srgbClr val="002060"/>
                </a:solidFill>
              </a:rPr>
              <a:t> </a:t>
            </a:r>
            <a:r>
              <a:rPr lang="uk-UA" sz="1400" i="1" dirty="0">
                <a:solidFill>
                  <a:srgbClr val="002060"/>
                </a:solidFill>
              </a:rPr>
              <a:t>) </a:t>
            </a:r>
            <a:r>
              <a:rPr lang="en-US" sz="1400" i="1" dirty="0">
                <a:solidFill>
                  <a:srgbClr val="002060"/>
                </a:solidFill>
              </a:rPr>
              <a:t/>
            </a:r>
            <a:br>
              <a:rPr lang="en-US" sz="1400" i="1" dirty="0">
                <a:solidFill>
                  <a:srgbClr val="002060"/>
                </a:solidFill>
              </a:rPr>
            </a:br>
            <a:r>
              <a:rPr lang="uk-UA" sz="1400" b="1" i="1" dirty="0">
                <a:solidFill>
                  <a:srgbClr val="002060"/>
                </a:solidFill>
              </a:rPr>
              <a:t>І</a:t>
            </a:r>
            <a:r>
              <a:rPr lang="en-US" sz="1400" b="1" i="1" dirty="0">
                <a:solidFill>
                  <a:srgbClr val="002060"/>
                </a:solidFill>
              </a:rPr>
              <a:t>V</a:t>
            </a:r>
            <a:r>
              <a:rPr lang="uk-UA" sz="1400" b="1" i="1" dirty="0">
                <a:solidFill>
                  <a:srgbClr val="002060"/>
                </a:solidFill>
              </a:rPr>
              <a:t> місце-</a:t>
            </a:r>
            <a:r>
              <a:rPr lang="uk-UA" sz="1400" i="1" dirty="0" err="1">
                <a:solidFill>
                  <a:srgbClr val="002060"/>
                </a:solidFill>
              </a:rPr>
              <a:t>Рябоконь</a:t>
            </a:r>
            <a:r>
              <a:rPr lang="uk-UA" sz="1400" b="1" i="1" dirty="0">
                <a:solidFill>
                  <a:srgbClr val="002060"/>
                </a:solidFill>
              </a:rPr>
              <a:t> </a:t>
            </a:r>
            <a:r>
              <a:rPr lang="uk-UA" sz="1400" i="1" dirty="0">
                <a:solidFill>
                  <a:srgbClr val="002060"/>
                </a:solidFill>
              </a:rPr>
              <a:t>Дмитро </a:t>
            </a:r>
            <a:r>
              <a:rPr lang="uk-UA" sz="1400" i="1" dirty="0" smtClean="0">
                <a:solidFill>
                  <a:srgbClr val="002060"/>
                </a:solidFill>
              </a:rPr>
              <a:t>7В </a:t>
            </a:r>
            <a:r>
              <a:rPr lang="uk-UA" sz="1400" i="1" dirty="0" err="1" smtClean="0">
                <a:solidFill>
                  <a:srgbClr val="002060"/>
                </a:solidFill>
              </a:rPr>
              <a:t>кл</a:t>
            </a:r>
            <a:r>
              <a:rPr lang="uk-UA" sz="1400" i="1" dirty="0">
                <a:solidFill>
                  <a:srgbClr val="002060"/>
                </a:solidFill>
              </a:rPr>
              <a:t>. </a:t>
            </a:r>
          </a:p>
          <a:p>
            <a:pPr>
              <a:defRPr/>
            </a:pPr>
            <a:r>
              <a:rPr lang="uk-UA" sz="1400" i="1" dirty="0">
                <a:solidFill>
                  <a:srgbClr val="002060"/>
                </a:solidFill>
              </a:rPr>
              <a:t>(</a:t>
            </a:r>
            <a:r>
              <a:rPr lang="en-US" sz="1400" i="1" dirty="0">
                <a:solidFill>
                  <a:srgbClr val="002060"/>
                </a:solidFill>
              </a:rPr>
              <a:t> </a:t>
            </a:r>
            <a:r>
              <a:rPr lang="uk-UA" sz="1400" i="1" dirty="0">
                <a:solidFill>
                  <a:srgbClr val="002060"/>
                </a:solidFill>
              </a:rPr>
              <a:t>метання малого м</a:t>
            </a:r>
            <a:r>
              <a:rPr lang="en-US" sz="1400" i="1" dirty="0">
                <a:solidFill>
                  <a:srgbClr val="002060"/>
                </a:solidFill>
              </a:rPr>
              <a:t>’</a:t>
            </a:r>
            <a:r>
              <a:rPr lang="uk-UA" sz="1400" i="1" dirty="0" err="1">
                <a:solidFill>
                  <a:srgbClr val="002060"/>
                </a:solidFill>
              </a:rPr>
              <a:t>яча</a:t>
            </a:r>
            <a:r>
              <a:rPr lang="en-US" sz="1400" i="1" dirty="0">
                <a:solidFill>
                  <a:srgbClr val="002060"/>
                </a:solidFill>
              </a:rPr>
              <a:t> 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57191" y="2862045"/>
            <a:ext cx="3711775" cy="15991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166" tIns="45083" rIns="90166" bIns="45083">
            <a:spAutoFit/>
          </a:bodyPr>
          <a:lstStyle/>
          <a:p>
            <a:r>
              <a:rPr lang="uk-UA" sz="1400" b="1" dirty="0" smtClean="0">
                <a:solidFill>
                  <a:srgbClr val="002060"/>
                </a:solidFill>
              </a:rPr>
              <a:t>КОМАНДА УЧНІВ 2005 </a:t>
            </a:r>
            <a:r>
              <a:rPr lang="uk-UA" sz="1400" b="1" dirty="0" err="1" smtClean="0">
                <a:solidFill>
                  <a:srgbClr val="002060"/>
                </a:solidFill>
              </a:rPr>
              <a:t>р.н</a:t>
            </a:r>
            <a:r>
              <a:rPr lang="uk-UA" sz="1400" b="1" dirty="0" smtClean="0">
                <a:solidFill>
                  <a:srgbClr val="002060"/>
                </a:solidFill>
              </a:rPr>
              <a:t>. – </a:t>
            </a:r>
            <a:r>
              <a:rPr lang="uk-UA" sz="1400" i="1" dirty="0">
                <a:solidFill>
                  <a:srgbClr val="002060"/>
                </a:solidFill>
              </a:rPr>
              <a:t>переможці районного, міського та обласного етапів Всеукраїнських змагань</a:t>
            </a:r>
            <a:br>
              <a:rPr lang="uk-UA" sz="1400" i="1" dirty="0">
                <a:solidFill>
                  <a:srgbClr val="002060"/>
                </a:solidFill>
              </a:rPr>
            </a:br>
            <a:r>
              <a:rPr lang="uk-UA" sz="1400" dirty="0">
                <a:solidFill>
                  <a:srgbClr val="002060"/>
                </a:solidFill>
              </a:rPr>
              <a:t> </a:t>
            </a:r>
            <a:r>
              <a:rPr lang="uk-UA" sz="1400" i="1" dirty="0">
                <a:solidFill>
                  <a:srgbClr val="002060"/>
                </a:solidFill>
              </a:rPr>
              <a:t>з футболу “</a:t>
            </a:r>
            <a:r>
              <a:rPr lang="uk-UA" sz="1400" i="1" dirty="0" smtClean="0">
                <a:solidFill>
                  <a:srgbClr val="002060"/>
                </a:solidFill>
              </a:rPr>
              <a:t>Шкіряний  </a:t>
            </a:r>
            <a:r>
              <a:rPr lang="uk-UA" sz="1400" i="1" dirty="0">
                <a:solidFill>
                  <a:srgbClr val="002060"/>
                </a:solidFill>
              </a:rPr>
              <a:t>м</a:t>
            </a:r>
            <a:r>
              <a:rPr lang="en-US" sz="1400" i="1" dirty="0">
                <a:solidFill>
                  <a:srgbClr val="002060"/>
                </a:solidFill>
              </a:rPr>
              <a:t>’</a:t>
            </a:r>
            <a:r>
              <a:rPr lang="uk-UA" sz="1400" i="1" dirty="0" err="1">
                <a:solidFill>
                  <a:srgbClr val="002060"/>
                </a:solidFill>
              </a:rPr>
              <a:t>яч</a:t>
            </a:r>
            <a:r>
              <a:rPr lang="uk-UA" sz="1400" i="1" dirty="0">
                <a:solidFill>
                  <a:srgbClr val="002060"/>
                </a:solidFill>
              </a:rPr>
              <a:t>”</a:t>
            </a:r>
            <a:br>
              <a:rPr lang="uk-UA" sz="1400" i="1" dirty="0">
                <a:solidFill>
                  <a:srgbClr val="002060"/>
                </a:solidFill>
              </a:rPr>
            </a:br>
            <a:r>
              <a:rPr lang="uk-UA" sz="1400" b="1" dirty="0" smtClean="0">
                <a:solidFill>
                  <a:srgbClr val="002060"/>
                </a:solidFill>
              </a:rPr>
              <a:t>КОМАНДА  УЧНІВ 2004 </a:t>
            </a:r>
            <a:r>
              <a:rPr lang="uk-UA" sz="1400" b="1" dirty="0" err="1" smtClean="0">
                <a:solidFill>
                  <a:srgbClr val="002060"/>
                </a:solidFill>
              </a:rPr>
              <a:t>р.н</a:t>
            </a:r>
            <a:r>
              <a:rPr lang="uk-UA" sz="1400" b="1" dirty="0" smtClean="0">
                <a:solidFill>
                  <a:srgbClr val="002060"/>
                </a:solidFill>
              </a:rPr>
              <a:t>. – </a:t>
            </a:r>
            <a:r>
              <a:rPr lang="uk-UA" sz="1400" i="1" dirty="0">
                <a:solidFill>
                  <a:srgbClr val="002060"/>
                </a:solidFill>
              </a:rPr>
              <a:t>переможці </a:t>
            </a:r>
            <a:r>
              <a:rPr lang="uk-UA" sz="1400" i="1" dirty="0" smtClean="0">
                <a:solidFill>
                  <a:srgbClr val="002060"/>
                </a:solidFill>
              </a:rPr>
              <a:t>районного  та </a:t>
            </a:r>
            <a:r>
              <a:rPr lang="uk-UA" sz="1400" i="1" dirty="0">
                <a:solidFill>
                  <a:srgbClr val="002060"/>
                </a:solidFill>
              </a:rPr>
              <a:t>срібні призери міського етапу  змагань.</a:t>
            </a:r>
            <a:endParaRPr lang="ru-RU" sz="1400" i="1" dirty="0">
              <a:solidFill>
                <a:srgbClr val="002060"/>
              </a:solidFill>
            </a:endParaRPr>
          </a:p>
        </p:txBody>
      </p:sp>
      <p:pic>
        <p:nvPicPr>
          <p:cNvPr id="16" name="Picture 3" descr="D:\Загрузки\29684229_207267429864141_580500420901163815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2308" y="987553"/>
            <a:ext cx="2789286" cy="1885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 descr="D:\ДЛА\20180514_1416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86" y="1405722"/>
            <a:ext cx="850184" cy="1622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55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548086" y="1773937"/>
            <a:ext cx="2748534" cy="3274176"/>
          </a:xfrm>
        </p:spPr>
        <p:txBody>
          <a:bodyPr>
            <a:noAutofit/>
          </a:bodyPr>
          <a:lstStyle/>
          <a:p>
            <a:r>
              <a:rPr lang="uk-UA" b="1" i="1" dirty="0">
                <a:solidFill>
                  <a:srgbClr val="002060"/>
                </a:solidFill>
              </a:rPr>
              <a:t>10 учнів </a:t>
            </a:r>
            <a:r>
              <a:rPr lang="uk-UA" dirty="0">
                <a:solidFill>
                  <a:srgbClr val="002060"/>
                </a:solidFill>
              </a:rPr>
              <a:t>– учасники </a:t>
            </a:r>
          </a:p>
          <a:p>
            <a:r>
              <a:rPr lang="uk-UA" dirty="0">
                <a:solidFill>
                  <a:srgbClr val="002060"/>
                </a:solidFill>
              </a:rPr>
              <a:t>ІІІ етапу Всеукраїнського кокурсу-захисту науково-дослідницьких робіт учнів-членів МАН </a:t>
            </a:r>
            <a:r>
              <a:rPr lang="uk-UA" sz="1600" dirty="0" smtClean="0">
                <a:solidFill>
                  <a:srgbClr val="002060"/>
                </a:solidFill>
              </a:rPr>
              <a:t>України</a:t>
            </a:r>
          </a:p>
          <a:p>
            <a:r>
              <a:rPr lang="uk-UA" sz="1600" dirty="0" smtClean="0">
                <a:solidFill>
                  <a:srgbClr val="002060"/>
                </a:solidFill>
              </a:rPr>
              <a:t>.</a:t>
            </a:r>
            <a:r>
              <a:rPr lang="uk-UA" b="1" i="1" dirty="0" smtClean="0">
                <a:solidFill>
                  <a:srgbClr val="002060"/>
                </a:solidFill>
              </a:rPr>
              <a:t>ІІ </a:t>
            </a:r>
            <a:r>
              <a:rPr lang="uk-UA" b="1" i="1" dirty="0" err="1" smtClean="0">
                <a:solidFill>
                  <a:srgbClr val="002060"/>
                </a:solidFill>
              </a:rPr>
              <a:t>місце-</a:t>
            </a:r>
            <a:r>
              <a:rPr lang="uk-UA" b="1" i="1" dirty="0" smtClean="0">
                <a:solidFill>
                  <a:srgbClr val="002060"/>
                </a:solidFill>
              </a:rPr>
              <a:t> </a:t>
            </a:r>
            <a:r>
              <a:rPr lang="uk-UA" dirty="0" err="1">
                <a:solidFill>
                  <a:srgbClr val="002060"/>
                </a:solidFill>
              </a:rPr>
              <a:t>Кіжнер</a:t>
            </a:r>
            <a:r>
              <a:rPr lang="uk-UA" dirty="0">
                <a:solidFill>
                  <a:srgbClr val="002060"/>
                </a:solidFill>
              </a:rPr>
              <a:t> М</a:t>
            </a:r>
            <a:r>
              <a:rPr lang="uk-UA" dirty="0" smtClean="0">
                <a:solidFill>
                  <a:srgbClr val="002060"/>
                </a:solidFill>
              </a:rPr>
              <a:t>аріанна</a:t>
            </a:r>
            <a:r>
              <a:rPr lang="uk-UA" dirty="0">
                <a:solidFill>
                  <a:srgbClr val="002060"/>
                </a:solidFill>
              </a:rPr>
              <a:t>, </a:t>
            </a:r>
          </a:p>
          <a:p>
            <a:r>
              <a:rPr lang="uk-UA" dirty="0">
                <a:solidFill>
                  <a:srgbClr val="002060"/>
                </a:solidFill>
              </a:rPr>
              <a:t>Шилов </a:t>
            </a:r>
            <a:r>
              <a:rPr lang="uk-UA" dirty="0" err="1" smtClean="0">
                <a:solidFill>
                  <a:srgbClr val="002060"/>
                </a:solidFill>
              </a:rPr>
              <a:t>Даніїл</a:t>
            </a:r>
            <a:r>
              <a:rPr lang="uk-UA" dirty="0" smtClean="0">
                <a:solidFill>
                  <a:srgbClr val="002060"/>
                </a:solidFill>
              </a:rPr>
              <a:t>.</a:t>
            </a:r>
            <a:endParaRPr lang="uk-UA" dirty="0">
              <a:solidFill>
                <a:srgbClr val="002060"/>
              </a:solidFill>
            </a:endParaRPr>
          </a:p>
          <a:p>
            <a:r>
              <a:rPr lang="uk-UA" b="1" i="1" dirty="0" smtClean="0">
                <a:solidFill>
                  <a:srgbClr val="002060"/>
                </a:solidFill>
              </a:rPr>
              <a:t>ІІІ </a:t>
            </a:r>
            <a:r>
              <a:rPr lang="uk-UA" b="1" i="1" dirty="0" err="1" smtClean="0">
                <a:solidFill>
                  <a:srgbClr val="002060"/>
                </a:solidFill>
              </a:rPr>
              <a:t>місце-</a:t>
            </a:r>
            <a:r>
              <a:rPr lang="uk-UA" b="1" i="1" dirty="0" smtClean="0">
                <a:solidFill>
                  <a:srgbClr val="002060"/>
                </a:solidFill>
              </a:rPr>
              <a:t> </a:t>
            </a:r>
            <a:r>
              <a:rPr lang="uk-UA" dirty="0">
                <a:solidFill>
                  <a:srgbClr val="002060"/>
                </a:solidFill>
              </a:rPr>
              <a:t>Кіжнер Рафаель, </a:t>
            </a:r>
          </a:p>
          <a:p>
            <a:r>
              <a:rPr lang="uk-UA" dirty="0">
                <a:solidFill>
                  <a:srgbClr val="002060"/>
                </a:solidFill>
              </a:rPr>
              <a:t>Дяченко </a:t>
            </a:r>
            <a:r>
              <a:rPr lang="uk-UA" dirty="0" err="1">
                <a:solidFill>
                  <a:srgbClr val="002060"/>
                </a:solidFill>
              </a:rPr>
              <a:t>Єлізавета</a:t>
            </a:r>
            <a:r>
              <a:rPr lang="uk-UA" dirty="0">
                <a:solidFill>
                  <a:srgbClr val="002060"/>
                </a:solidFill>
              </a:rPr>
              <a:t>, Бабич </a:t>
            </a:r>
            <a:r>
              <a:rPr lang="uk-UA" dirty="0" smtClean="0">
                <a:solidFill>
                  <a:srgbClr val="002060"/>
                </a:solidFill>
              </a:rPr>
              <a:t>Альона.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50" y="3002014"/>
            <a:ext cx="1279899" cy="196940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469" y="1177398"/>
            <a:ext cx="1229778" cy="18598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3"/>
          <a:stretch/>
        </p:blipFill>
        <p:spPr>
          <a:xfrm>
            <a:off x="8508836" y="3229910"/>
            <a:ext cx="1262387" cy="19820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330" y="2919154"/>
            <a:ext cx="1246506" cy="20181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49" y="3705704"/>
            <a:ext cx="1305766" cy="19529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22" y="1916747"/>
            <a:ext cx="1245908" cy="20048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104" y="4644153"/>
            <a:ext cx="1207927" cy="2004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85" y="4220912"/>
            <a:ext cx="1217857" cy="18424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29" y="4997219"/>
            <a:ext cx="1283275" cy="19577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32" y="2484487"/>
            <a:ext cx="1208475" cy="18530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r="8386"/>
          <a:stretch/>
        </p:blipFill>
        <p:spPr>
          <a:xfrm>
            <a:off x="6898839" y="986799"/>
            <a:ext cx="1242482" cy="18598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9954" y="198554"/>
            <a:ext cx="8896221" cy="521934"/>
          </a:xfrm>
          <a:prstGeom prst="rect">
            <a:avLst/>
          </a:prstGeom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Наукове товариство «Перші кроки до великої науки</a:t>
            </a:r>
            <a:r>
              <a:rPr lang="ru-RU" sz="2800" b="1" dirty="0">
                <a:solidFill>
                  <a:srgbClr val="002060"/>
                </a:solidFill>
              </a:rPr>
              <a:t>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7" name="Объект 4"/>
          <p:cNvSpPr txBox="1">
            <a:spLocks/>
          </p:cNvSpPr>
          <p:nvPr/>
        </p:nvSpPr>
        <p:spPr>
          <a:xfrm>
            <a:off x="1096677" y="720488"/>
            <a:ext cx="5427897" cy="1110646"/>
          </a:xfrm>
          <a:prstGeom prst="rect">
            <a:avLst/>
          </a:prstGeom>
        </p:spPr>
        <p:txBody>
          <a:bodyPr lIns="90166" tIns="45083" rIns="90166" bIns="45083">
            <a:noAutofit/>
          </a:bodyPr>
          <a:lstStyle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uk-UA" sz="2400" b="1" dirty="0">
                <a:solidFill>
                  <a:srgbClr val="002060"/>
                </a:solidFill>
              </a:rPr>
              <a:t>Керівник підрозділу Нікітіна О.О.</a:t>
            </a:r>
          </a:p>
          <a:p>
            <a:pPr algn="just">
              <a:spcBef>
                <a:spcPts val="0"/>
              </a:spcBef>
            </a:pPr>
            <a:r>
              <a:rPr lang="uk-UA" sz="1900" dirty="0">
                <a:solidFill>
                  <a:srgbClr val="002060"/>
                </a:solidFill>
              </a:rPr>
              <a:t>19 педагогів. </a:t>
            </a:r>
            <a:r>
              <a:rPr lang="uk-UA" sz="1900" dirty="0" smtClean="0">
                <a:solidFill>
                  <a:srgbClr val="002060"/>
                </a:solidFill>
              </a:rPr>
              <a:t> 28 </a:t>
            </a:r>
            <a:r>
              <a:rPr lang="uk-UA" sz="1900" dirty="0">
                <a:solidFill>
                  <a:srgbClr val="002060"/>
                </a:solidFill>
              </a:rPr>
              <a:t>навчальних груп.</a:t>
            </a:r>
            <a:r>
              <a:rPr lang="ru-RU" sz="1900" dirty="0">
                <a:solidFill>
                  <a:srgbClr val="002060"/>
                </a:solidFill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uk-UA" sz="1900" dirty="0">
                <a:solidFill>
                  <a:srgbClr val="002060"/>
                </a:solidFill>
              </a:rPr>
              <a:t>Загальна кількість гуртківців – 364 </a:t>
            </a:r>
            <a:r>
              <a:rPr lang="uk-UA" sz="1900" dirty="0" err="1">
                <a:solidFill>
                  <a:srgbClr val="002060"/>
                </a:solidFill>
              </a:rPr>
              <a:t>чол</a:t>
            </a:r>
            <a:r>
              <a:rPr lang="ru-RU" sz="1900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uk-UA" sz="19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6535" y="4944670"/>
            <a:ext cx="1413589" cy="1864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Объект 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4110" y="4931768"/>
            <a:ext cx="1607503" cy="1862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Объект 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37233"/>
          <a:stretch/>
        </p:blipFill>
        <p:spPr bwMode="auto">
          <a:xfrm rot="5400000">
            <a:off x="8422746" y="1374543"/>
            <a:ext cx="1634049" cy="1892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2743" y="4931768"/>
            <a:ext cx="1606096" cy="1839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Скругленный прямоугольник 23"/>
          <p:cNvSpPr/>
          <p:nvPr/>
        </p:nvSpPr>
        <p:spPr>
          <a:xfrm>
            <a:off x="3974512" y="6420897"/>
            <a:ext cx="1293552" cy="6032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66" tIns="45083" rIns="90166" bIns="45083" rtlCol="0" anchor="ctr"/>
          <a:lstStyle/>
          <a:p>
            <a:pPr algn="ctr"/>
            <a:r>
              <a:rPr lang="uk-UA" dirty="0" err="1" smtClean="0">
                <a:solidFill>
                  <a:schemeClr val="tx1"/>
                </a:solidFill>
              </a:rPr>
              <a:t>К</a:t>
            </a:r>
            <a:r>
              <a:rPr lang="uk-UA" dirty="0" err="1">
                <a:solidFill>
                  <a:schemeClr val="tx1"/>
                </a:solidFill>
              </a:rPr>
              <a:t>і</a:t>
            </a:r>
            <a:r>
              <a:rPr lang="uk-UA" dirty="0" err="1" smtClean="0">
                <a:solidFill>
                  <a:schemeClr val="tx1"/>
                </a:solidFill>
              </a:rPr>
              <a:t>жнер</a:t>
            </a:r>
            <a:r>
              <a:rPr lang="uk-UA" dirty="0" smtClean="0">
                <a:solidFill>
                  <a:schemeClr val="tx1"/>
                </a:solidFill>
              </a:rPr>
              <a:t> Маріанна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245590" y="6423273"/>
            <a:ext cx="1339827" cy="6009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66" tIns="45083" rIns="90166" bIns="45083" rtlCol="0" anchor="ctr"/>
          <a:lstStyle/>
          <a:p>
            <a:pPr algn="ctr"/>
            <a:r>
              <a:rPr lang="uk-UA" dirty="0" err="1" smtClean="0">
                <a:solidFill>
                  <a:schemeClr val="tx1"/>
                </a:solidFill>
              </a:rPr>
              <a:t>Кіжнер</a:t>
            </a:r>
            <a:r>
              <a:rPr lang="uk-UA" dirty="0" smtClean="0">
                <a:solidFill>
                  <a:schemeClr val="tx1"/>
                </a:solidFill>
              </a:rPr>
              <a:t> Рафаель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875215" y="6483479"/>
            <a:ext cx="1298718" cy="5756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66" tIns="45083" rIns="90166" bIns="45083"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Дяченко Єлизавета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2302" y="1981543"/>
            <a:ext cx="1526096" cy="1795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0334"/>
          <a:stretch>
            <a:fillRect/>
          </a:stretch>
        </p:blipFill>
        <p:spPr>
          <a:xfrm>
            <a:off x="1908126" y="2878270"/>
            <a:ext cx="216024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00014" y="349220"/>
            <a:ext cx="8856984" cy="521934"/>
          </a:xfrm>
          <a:prstGeom prst="rect">
            <a:avLst/>
          </a:prstGeom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Наукове товариство «Перші кроки до великої науки</a:t>
            </a:r>
            <a:r>
              <a:rPr lang="ru-RU" sz="2800" b="1" dirty="0">
                <a:solidFill>
                  <a:srgbClr val="002060"/>
                </a:solidFill>
              </a:rPr>
              <a:t>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561309" y="1044327"/>
            <a:ext cx="6587543" cy="677108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lang="uk-UA" sz="2200" dirty="0" smtClean="0">
                <a:solidFill>
                  <a:srgbClr val="002060"/>
                </a:solidFill>
              </a:rPr>
              <a:t>Кубок найкращого топ-спікера  міського конкурсу «Дебати» отримав </a:t>
            </a:r>
            <a:r>
              <a:rPr lang="uk-UA" sz="2200" dirty="0" err="1" smtClean="0">
                <a:solidFill>
                  <a:srgbClr val="002060"/>
                </a:solidFill>
              </a:rPr>
              <a:t>Кіжнер</a:t>
            </a:r>
            <a:r>
              <a:rPr lang="uk-UA" sz="2200" dirty="0" smtClean="0">
                <a:solidFill>
                  <a:srgbClr val="002060"/>
                </a:solidFill>
              </a:rPr>
              <a:t> Рафаель </a:t>
            </a:r>
            <a:endParaRPr lang="uk-UA" sz="220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414" y="4140671"/>
            <a:ext cx="3648438" cy="2703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Объект 10"/>
          <p:cNvPicPr>
            <a:picLocks noGrp="1" noChangeAspect="1"/>
          </p:cNvPicPr>
          <p:nvPr>
            <p:ph sz="half" idx="3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550" y="1890296"/>
            <a:ext cx="3693547" cy="2571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3852342" y="6588943"/>
            <a:ext cx="5760640" cy="612280"/>
          </a:xfrm>
        </p:spPr>
        <p:txBody>
          <a:bodyPr>
            <a:normAutofit fontScale="90000"/>
          </a:bodyPr>
          <a:lstStyle/>
          <a:p>
            <a:r>
              <a:rPr lang="uk-UA" sz="2400" b="1" dirty="0"/>
              <a:t/>
            </a:r>
            <a:br>
              <a:rPr lang="uk-UA" sz="2400" b="1" dirty="0"/>
            </a:br>
            <a:r>
              <a:rPr lang="uk-UA" sz="2400" b="1" dirty="0" smtClean="0">
                <a:solidFill>
                  <a:srgbClr val="002060"/>
                </a:solidFill>
                <a:latin typeface="+mn-lt"/>
              </a:rPr>
              <a:t>Півфіналісти міського конкурсу «Дебати»</a:t>
            </a:r>
            <a:r>
              <a:rPr lang="uk-UA" sz="2400" b="1" dirty="0" smtClean="0">
                <a:solidFill>
                  <a:srgbClr val="002060"/>
                </a:solidFill>
              </a:rPr>
              <a:t/>
            </a:r>
            <a:br>
              <a:rPr lang="uk-UA" sz="2400" b="1" dirty="0" smtClean="0">
                <a:solidFill>
                  <a:srgbClr val="002060"/>
                </a:solidFill>
              </a:rPr>
            </a:br>
            <a:endParaRPr lang="uk-UA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2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ownloads\20180222_1506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3" r="15700"/>
          <a:stretch/>
        </p:blipFill>
        <p:spPr bwMode="auto">
          <a:xfrm>
            <a:off x="7240621" y="1671516"/>
            <a:ext cx="1425821" cy="1947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6" name="Picture 2" descr="C:\Users\User\Downloads\IMG-4ec5a5e4696216c511400e3a98cb2d6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71" y="2892847"/>
            <a:ext cx="1506560" cy="2272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5078" y="1344642"/>
            <a:ext cx="7065342" cy="441140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b="1" i="1" dirty="0">
                <a:solidFill>
                  <a:schemeClr val="accent1"/>
                </a:solidFill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1029" name="Picture 5" descr="E:\Работа Фото\20161221_1032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1596" y="2005485"/>
            <a:ext cx="2072615" cy="127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8" name="Picture 4" descr="C:\Users\User\Downloads\P80420-1149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3"/>
          <a:stretch>
            <a:fillRect/>
          </a:stretch>
        </p:blipFill>
        <p:spPr bwMode="auto">
          <a:xfrm>
            <a:off x="5793216" y="1776396"/>
            <a:ext cx="1435081" cy="2083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5" name="Стрелка вправо 4"/>
          <p:cNvSpPr/>
          <p:nvPr/>
        </p:nvSpPr>
        <p:spPr bwMode="auto">
          <a:xfrm>
            <a:off x="1341327" y="1608936"/>
            <a:ext cx="3466762" cy="1358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166" tIns="45083" rIns="90166" bIns="45083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900" b="1" i="1" dirty="0">
                <a:latin typeface="Times New Roman" charset="0"/>
              </a:rPr>
              <a:t>Професійне зростання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900" b="1" i="1" dirty="0">
                <a:latin typeface="Times New Roman" charset="0"/>
              </a:rPr>
              <a:t>вчителів</a:t>
            </a:r>
            <a:endParaRPr lang="ru-RU" sz="1900" b="1" i="1" dirty="0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7635" y="208310"/>
            <a:ext cx="6230466" cy="552711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30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Відділ іноземних мов </a:t>
            </a:r>
            <a:endParaRPr lang="ru-RU" sz="3000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0058" y="746932"/>
            <a:ext cx="3996379" cy="737377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Волинська Л.В.</a:t>
            </a:r>
          </a:p>
          <a:p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 bwMode="auto">
          <a:xfrm>
            <a:off x="1360926" y="4644727"/>
            <a:ext cx="3360774" cy="13752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166" tIns="45083" rIns="90166" bIns="45083" numCol="1" rtlCol="0" anchor="t" anchorCtr="0" compatLnSpc="1">
            <a:prstTxWarp prst="textNoShape">
              <a:avLst/>
            </a:prstTxWarp>
          </a:bodyPr>
          <a:lstStyle/>
          <a:p>
            <a:r>
              <a:rPr lang="uk-UA" sz="1900" b="1" i="1" dirty="0"/>
              <a:t>Інтерактивні</a:t>
            </a:r>
          </a:p>
          <a:p>
            <a:r>
              <a:rPr lang="uk-UA" sz="1900" b="1" i="1" dirty="0"/>
              <a:t> </a:t>
            </a:r>
            <a:r>
              <a:rPr lang="uk-UA" sz="1900" b="1" i="1" dirty="0" smtClean="0"/>
              <a:t>технології, </a:t>
            </a:r>
            <a:r>
              <a:rPr lang="en-US" sz="1900" b="1" i="1" dirty="0" smtClean="0"/>
              <a:t>Lingvo Lab</a:t>
            </a:r>
            <a:endParaRPr lang="ru-RU" sz="1900" dirty="0"/>
          </a:p>
        </p:txBody>
      </p:sp>
      <p:pic>
        <p:nvPicPr>
          <p:cNvPr id="16" name="Picture 4" descr="C:\Users\User\Downloads\IMG-95efc643afe7834d76d9af2e94799ac5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984" y="5332345"/>
            <a:ext cx="2088232" cy="1951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3" name="Стрелка вправо 12"/>
          <p:cNvSpPr/>
          <p:nvPr/>
        </p:nvSpPr>
        <p:spPr bwMode="auto">
          <a:xfrm>
            <a:off x="1325200" y="2927282"/>
            <a:ext cx="4446000" cy="85287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166" tIns="45083" rIns="90166" bIns="45083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900" b="1" i="1" dirty="0">
                <a:latin typeface="Times New Roman" charset="0"/>
              </a:rPr>
              <a:t>Іноземне партнерство</a:t>
            </a:r>
            <a:endParaRPr lang="ru-RU" sz="1900" b="1" i="1" dirty="0"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9793" y="1177826"/>
            <a:ext cx="63367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000" b="1" i="1" dirty="0">
                <a:solidFill>
                  <a:srgbClr val="002060"/>
                </a:solidFill>
              </a:rPr>
              <a:t>Три іноземні мови: </a:t>
            </a:r>
            <a:r>
              <a:rPr lang="uk-UA" sz="2000" b="1" i="1" dirty="0" smtClean="0">
                <a:solidFill>
                  <a:srgbClr val="002060"/>
                </a:solidFill>
              </a:rPr>
              <a:t>англійська </a:t>
            </a:r>
            <a:r>
              <a:rPr lang="uk-UA" sz="2000" b="1" i="1" dirty="0">
                <a:solidFill>
                  <a:srgbClr val="002060"/>
                </a:solidFill>
              </a:rPr>
              <a:t>, німецька, французька</a:t>
            </a:r>
            <a:r>
              <a:rPr lang="uk-UA" b="1" i="1" dirty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4" name="Стрелка вправо 3"/>
          <p:cNvSpPr/>
          <p:nvPr/>
        </p:nvSpPr>
        <p:spPr bwMode="auto">
          <a:xfrm>
            <a:off x="1341327" y="3859666"/>
            <a:ext cx="6599879" cy="92907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166" tIns="45083" rIns="90166" bIns="45083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900" b="1" i="1" dirty="0">
                <a:solidFill>
                  <a:schemeClr val="bg2"/>
                </a:solidFill>
                <a:latin typeface="Times New Roman" charset="0"/>
              </a:rPr>
              <a:t> </a:t>
            </a:r>
            <a:r>
              <a:rPr lang="uk-UA" sz="1900" b="1" i="1" dirty="0" err="1" smtClean="0">
                <a:latin typeface="Times New Roman" charset="0"/>
              </a:rPr>
              <a:t>Мовна</a:t>
            </a:r>
            <a:r>
              <a:rPr lang="uk-UA" sz="1900" b="1" i="1" dirty="0" smtClean="0">
                <a:latin typeface="Times New Roman" charset="0"/>
              </a:rPr>
              <a:t> </a:t>
            </a:r>
            <a:r>
              <a:rPr lang="uk-UA" sz="1900" b="1" i="1" dirty="0">
                <a:latin typeface="Times New Roman" charset="0"/>
              </a:rPr>
              <a:t>практика за кордоном</a:t>
            </a:r>
            <a:endParaRPr lang="ru-RU" sz="1900" b="1" i="1" dirty="0">
              <a:latin typeface="Times New Roman" charset="0"/>
            </a:endParaRPr>
          </a:p>
        </p:txBody>
      </p:sp>
      <p:pic>
        <p:nvPicPr>
          <p:cNvPr id="17" name="Picture 8" descr="C:\Users\User\Downloads\IMG_20170920_12513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36" y="4324205"/>
            <a:ext cx="2143104" cy="2153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4" name="Стрелка вправо 13"/>
          <p:cNvSpPr/>
          <p:nvPr/>
        </p:nvSpPr>
        <p:spPr bwMode="auto">
          <a:xfrm>
            <a:off x="1377190" y="5560487"/>
            <a:ext cx="6179679" cy="1299512"/>
          </a:xfrm>
          <a:prstGeom prst="rightArrow">
            <a:avLst>
              <a:gd name="adj1" fmla="val 53361"/>
              <a:gd name="adj2" fmla="val 5495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166" tIns="45083" rIns="90166" bIns="45083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effectLst/>
                <a:latin typeface="Times New Roman" charset="0"/>
              </a:rPr>
              <a:t>Участь у Всеукраїнських</a:t>
            </a:r>
            <a:r>
              <a:rPr kumimoji="0" lang="uk-UA" b="1" i="1" u="none" strike="noStrike" cap="none" normalizeH="0" dirty="0" smtClean="0">
                <a:ln>
                  <a:noFill/>
                </a:ln>
                <a:effectLst/>
                <a:latin typeface="Times New Roman" charset="0"/>
              </a:rPr>
              <a:t> та  міжнародних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uk-UA" b="1" i="1" u="none" strike="noStrike" cap="none" normalizeH="0" dirty="0" smtClean="0">
                <a:ln>
                  <a:noFill/>
                </a:ln>
                <a:effectLst/>
                <a:latin typeface="Times New Roman" charset="0"/>
              </a:rPr>
              <a:t>олімпіадах, конкурсах, проектах</a:t>
            </a:r>
            <a:endParaRPr kumimoji="0" lang="ru-RU" b="1" i="1" u="none" strike="noStrike" cap="none" normalizeH="0" baseline="0" dirty="0" smtClean="0">
              <a:ln>
                <a:noFill/>
              </a:ln>
              <a:effectLst/>
              <a:latin typeface="Times New Roman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579793" y="6670768"/>
            <a:ext cx="5893927" cy="593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dirty="0" smtClean="0">
                <a:solidFill>
                  <a:schemeClr val="tx1"/>
                </a:solidFill>
              </a:rPr>
              <a:t>Європейські класи 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1743619" y="5844829"/>
            <a:ext cx="7482168" cy="156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Рій «</a:t>
            </a:r>
            <a:r>
              <a:rPr lang="uk-UA" sz="2400" dirty="0" err="1">
                <a:solidFill>
                  <a:srgbClr val="002060"/>
                </a:solidFill>
              </a:rPr>
              <a:t>Дніпряни</a:t>
            </a:r>
            <a:r>
              <a:rPr lang="uk-UA" sz="2400" dirty="0" smtClean="0">
                <a:solidFill>
                  <a:srgbClr val="002060"/>
                </a:solidFill>
              </a:rPr>
              <a:t>» </a:t>
            </a:r>
            <a:r>
              <a:rPr lang="uk-UA" sz="2400" dirty="0">
                <a:solidFill>
                  <a:srgbClr val="002060"/>
                </a:solidFill>
              </a:rPr>
              <a:t>посів 5 місце серед 95 </a:t>
            </a:r>
            <a:r>
              <a:rPr lang="uk-UA" sz="2400" dirty="0" smtClean="0">
                <a:solidFill>
                  <a:srgbClr val="002060"/>
                </a:solidFill>
              </a:rPr>
              <a:t>шкіл міста 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uk-UA" sz="2400" dirty="0">
                <a:solidFill>
                  <a:srgbClr val="002060"/>
                </a:solidFill>
              </a:rPr>
              <a:t>у міському етапі Всеукраїнської дитячо-юнацької військово-патріотичної гри «Сокіл» («Джура»)</a:t>
            </a:r>
            <a:endParaRPr lang="ru-RU" sz="2400" dirty="0">
              <a:solidFill>
                <a:srgbClr val="002060"/>
              </a:solidFill>
            </a:endParaRPr>
          </a:p>
          <a:p>
            <a:endParaRPr lang="ru-RU" sz="2400" dirty="0"/>
          </a:p>
        </p:txBody>
      </p:sp>
      <p:pic>
        <p:nvPicPr>
          <p:cNvPr id="2051" name="Рисунок 5" descr="D:\Фото\02-03.03.2018 Джура\12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192" y="1966067"/>
            <a:ext cx="4229215" cy="3565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28006" y="333386"/>
            <a:ext cx="8968942" cy="776049"/>
          </a:xfrm>
          <a:prstGeom prst="rect">
            <a:avLst/>
          </a:prstGeom>
        </p:spPr>
        <p:txBody>
          <a:bodyPr lIns="90166" tIns="45083" rIns="90166" bIns="45083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3000" b="1" cap="all" dirty="0">
                <a:solidFill>
                  <a:srgbClr val="002060"/>
                </a:solidFill>
                <a:latin typeface="+mn-lt"/>
              </a:rPr>
              <a:t>Національно-патріотичне виховання</a:t>
            </a:r>
            <a:endParaRPr lang="ru-RU" sz="3000" b="1" cap="all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1980134" y="1058724"/>
            <a:ext cx="6785760" cy="76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600" b="1" dirty="0">
                <a:solidFill>
                  <a:srgbClr val="002060"/>
                </a:solidFill>
              </a:rPr>
              <a:t>Заходи, що стають традиційними</a:t>
            </a:r>
            <a:endParaRPr lang="ru-RU" sz="2600" b="1" dirty="0">
              <a:solidFill>
                <a:srgbClr val="002060"/>
              </a:solidFill>
            </a:endParaRPr>
          </a:p>
          <a:p>
            <a:endParaRPr lang="ru-RU" dirty="0">
              <a:latin typeface="Calibri" pitchFamily="34" charset="0"/>
            </a:endParaRPr>
          </a:p>
        </p:txBody>
      </p:sp>
      <p:pic>
        <p:nvPicPr>
          <p:cNvPr id="2054" name="Picture 3" descr="C:\Users\Игорь\Searches\Desktop\команд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630" y="1966067"/>
            <a:ext cx="2835491" cy="3545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8" descr="14_10_2017_koncert_zahisnik_ukrainy_pobedite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0065" y="1824694"/>
            <a:ext cx="2466893" cy="1966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2261" y="324247"/>
            <a:ext cx="6785603" cy="69910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000" b="1" cap="all" dirty="0">
                <a:solidFill>
                  <a:srgbClr val="002060"/>
                </a:solidFill>
                <a:latin typeface="+mn-lt"/>
              </a:rPr>
              <a:t>Шкільне самоврядування</a:t>
            </a:r>
          </a:p>
        </p:txBody>
      </p:sp>
      <p:pic>
        <p:nvPicPr>
          <p:cNvPr id="3075" name="Picture 2" descr="den_partizanskoi_slavi_2017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85246" y="4915293"/>
            <a:ext cx="2695560" cy="1950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22_12_2017_novorichniy_festival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396" y="1824695"/>
            <a:ext cx="2348957" cy="196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 descr="kompoziciya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905" r="7753"/>
          <a:stretch/>
        </p:blipFill>
        <p:spPr bwMode="auto">
          <a:xfrm>
            <a:off x="1822264" y="4932759"/>
            <a:ext cx="2423720" cy="1932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9" name="Picture 7" descr="http://kzonvk28.klasna.com/uploads/editor/3472/203824/news_/images/devochki_s_cvetami.jpg"/>
          <p:cNvPicPr>
            <a:picLocks noChangeAspect="1" noChangeArrowheads="1"/>
          </p:cNvPicPr>
          <p:nvPr/>
        </p:nvPicPr>
        <p:blipFill>
          <a:blip r:embed="rId8" r:link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14309" y="4921680"/>
            <a:ext cx="1873001" cy="1959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0" name="Picture 2" descr="o_1c6si8jpe13gpdlg1shb47oknlk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33525" y="1824695"/>
            <a:ext cx="2423720" cy="1952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81" name="TextBox 4"/>
          <p:cNvSpPr txBox="1">
            <a:spLocks noChangeArrowheads="1"/>
          </p:cNvSpPr>
          <p:nvPr/>
        </p:nvSpPr>
        <p:spPr bwMode="auto">
          <a:xfrm>
            <a:off x="1733525" y="3826238"/>
            <a:ext cx="2991033" cy="98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Кіжнер</a:t>
            </a:r>
            <a:r>
              <a:rPr lang="uk-UA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Рафаель – 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Президент шкільного парламенту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0520" y="797922"/>
            <a:ext cx="7675499" cy="714700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000" b="1" i="1" dirty="0">
                <a:solidFill>
                  <a:srgbClr val="002060"/>
                </a:solidFill>
              </a:rPr>
              <a:t>Учень-лідер в освітньому процесі. Учень – член команди, яка знаходить правильні рішення, спрямовані на розвиток </a:t>
            </a:r>
            <a:r>
              <a:rPr lang="uk-UA" sz="2000" b="1" i="1" dirty="0" smtClean="0">
                <a:solidFill>
                  <a:srgbClr val="002060"/>
                </a:solidFill>
              </a:rPr>
              <a:t>закладу</a:t>
            </a:r>
            <a:r>
              <a:rPr lang="uk-UA" sz="1900" b="1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72422" y="3826238"/>
            <a:ext cx="4814983" cy="776255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pPr algn="ctr"/>
            <a:r>
              <a:rPr lang="uk-UA" sz="2200" dirty="0">
                <a:solidFill>
                  <a:srgbClr val="002060"/>
                </a:solidFill>
              </a:rPr>
              <a:t>Нові знання краще здобуваються через творчість та спілкування</a:t>
            </a:r>
            <a:endParaRPr lang="ru-RU" sz="2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9631CC1-4DC9-4F9E-9D78-FF5B8CBEF1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051" y="4270126"/>
            <a:ext cx="2248708" cy="2190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97C34A8-C224-4CC0-A153-A123ABF548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650" y="4281759"/>
            <a:ext cx="1855446" cy="2864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1845898-FA22-458F-AEED-DAD272EBB656}"/>
              </a:ext>
            </a:extLst>
          </p:cNvPr>
          <p:cNvSpPr txBox="1"/>
          <p:nvPr/>
        </p:nvSpPr>
        <p:spPr>
          <a:xfrm>
            <a:off x="1720124" y="2709011"/>
            <a:ext cx="2952210" cy="129137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0166" tIns="45083" rIns="90166" bIns="45083" rtlCol="0">
            <a:spAutoFit/>
          </a:bodyPr>
          <a:lstStyle/>
          <a:p>
            <a:pPr algn="ctr"/>
            <a:r>
              <a:rPr lang="uk-UA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рік </a:t>
            </a:r>
          </a:p>
          <a:p>
            <a:pPr algn="ctr"/>
            <a:r>
              <a:rPr lang="uk-UA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зміна – 160 дітей</a:t>
            </a:r>
          </a:p>
          <a:p>
            <a:pPr algn="ctr"/>
            <a:r>
              <a:rPr lang="uk-UA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зміна – 70 дітей</a:t>
            </a:r>
            <a:endParaRPr lang="ru-RU" sz="2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C7165AF-02E2-4F93-955C-7FF01198CE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22734"/>
          <a:stretch/>
        </p:blipFill>
        <p:spPr>
          <a:xfrm>
            <a:off x="6978879" y="780412"/>
            <a:ext cx="2284112" cy="1851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1EC78CF-8342-4DAB-AA80-F24C20C4423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73925" y="5220791"/>
            <a:ext cx="2246425" cy="2096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D3527D5-7256-452C-8B85-3C9A91BFF3E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55789" y="4000386"/>
            <a:ext cx="1829504" cy="2751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720124" y="1260514"/>
            <a:ext cx="5468552" cy="1106709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200" b="1" dirty="0">
                <a:solidFill>
                  <a:srgbClr val="002060"/>
                </a:solidFill>
              </a:rPr>
              <a:t>Керівники найбільшого шкільного табору у місті </a:t>
            </a:r>
            <a:r>
              <a:rPr lang="uk-UA" sz="2200" b="1" dirty="0" err="1">
                <a:solidFill>
                  <a:srgbClr val="002060"/>
                </a:solidFill>
              </a:rPr>
              <a:t>Проценко</a:t>
            </a:r>
            <a:r>
              <a:rPr lang="uk-UA" sz="2200" b="1" dirty="0">
                <a:solidFill>
                  <a:srgbClr val="002060"/>
                </a:solidFill>
              </a:rPr>
              <a:t> О.П., </a:t>
            </a:r>
            <a:endParaRPr lang="uk-UA" sz="2200" b="1" dirty="0" smtClean="0">
              <a:solidFill>
                <a:srgbClr val="002060"/>
              </a:solidFill>
            </a:endParaRPr>
          </a:p>
          <a:p>
            <a:r>
              <a:rPr lang="uk-UA" sz="2200" b="1" dirty="0" err="1" smtClean="0">
                <a:solidFill>
                  <a:srgbClr val="002060"/>
                </a:solidFill>
              </a:rPr>
              <a:t>Задорожня</a:t>
            </a:r>
            <a:r>
              <a:rPr lang="uk-UA" sz="2200" b="1" dirty="0" smtClean="0">
                <a:solidFill>
                  <a:srgbClr val="002060"/>
                </a:solidFill>
              </a:rPr>
              <a:t> </a:t>
            </a:r>
            <a:r>
              <a:rPr lang="uk-UA" sz="2200" b="1" dirty="0">
                <a:solidFill>
                  <a:srgbClr val="002060"/>
                </a:solidFill>
              </a:rPr>
              <a:t>О.А., Федулова І.В.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AA1F39C-6D4C-468E-BE55-4AB1F8E5E671}"/>
              </a:ext>
            </a:extLst>
          </p:cNvPr>
          <p:cNvSpPr txBox="1"/>
          <p:nvPr/>
        </p:nvSpPr>
        <p:spPr>
          <a:xfrm>
            <a:off x="4797137" y="2709011"/>
            <a:ext cx="3028041" cy="129137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рік </a:t>
            </a:r>
          </a:p>
          <a:p>
            <a:r>
              <a:rPr lang="uk-UA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зміна – 170 дітей ІІ зміна – 60 дітей</a:t>
            </a:r>
            <a:endParaRPr lang="ru-RU" sz="2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8575" y="613789"/>
            <a:ext cx="47352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000" b="1" dirty="0" smtClean="0">
                <a:solidFill>
                  <a:srgbClr val="002060"/>
                </a:solidFill>
              </a:rPr>
              <a:t>ЛІТНЄ</a:t>
            </a:r>
            <a:r>
              <a:rPr lang="uk-UA" sz="3000" dirty="0" smtClean="0">
                <a:solidFill>
                  <a:srgbClr val="002060"/>
                </a:solidFill>
              </a:rPr>
              <a:t> </a:t>
            </a:r>
            <a:r>
              <a:rPr lang="uk-UA" sz="3000" b="1" dirty="0" smtClean="0">
                <a:solidFill>
                  <a:srgbClr val="002060"/>
                </a:solidFill>
              </a:rPr>
              <a:t>ОЗДОРОВЛЕННЯ</a:t>
            </a:r>
            <a:endParaRPr lang="ru-RU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4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970188" y="324247"/>
            <a:ext cx="6984706" cy="461665"/>
          </a:xfrm>
        </p:spPr>
        <p:txBody>
          <a:bodyPr/>
          <a:lstStyle/>
          <a:p>
            <a:pPr eaLnBrk="1" hangingPunct="1"/>
            <a:r>
              <a:rPr lang="uk-UA" sz="3000" b="1" cap="all" dirty="0">
                <a:solidFill>
                  <a:srgbClr val="002060"/>
                </a:solidFill>
                <a:latin typeface="+mn-lt"/>
              </a:rPr>
              <a:t>Батьківський комітет</a:t>
            </a:r>
          </a:p>
        </p:txBody>
      </p:sp>
      <p:pic>
        <p:nvPicPr>
          <p:cNvPr id="4099" name="Рисунок 3"/>
          <p:cNvPicPr>
            <a:picLocks noChangeAspect="1"/>
          </p:cNvPicPr>
          <p:nvPr/>
        </p:nvPicPr>
        <p:blipFill>
          <a:blip r:embed="rId2" cstate="print"/>
          <a:srcRect l="2354" t="5225"/>
          <a:stretch>
            <a:fillRect/>
          </a:stretch>
        </p:blipFill>
        <p:spPr bwMode="auto">
          <a:xfrm>
            <a:off x="1728400" y="3972497"/>
            <a:ext cx="3360330" cy="2697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5042069" y="972319"/>
            <a:ext cx="4335079" cy="600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Команда у складі 41 </a:t>
            </a:r>
            <a:r>
              <a:rPr lang="uk-UA" sz="2400" dirty="0" smtClean="0">
                <a:solidFill>
                  <a:srgbClr val="002060"/>
                </a:solidFill>
              </a:rPr>
              <a:t>особи.</a:t>
            </a:r>
            <a:endParaRPr lang="en-US" sz="2400" dirty="0" smtClean="0">
              <a:solidFill>
                <a:srgbClr val="002060"/>
              </a:solidFill>
            </a:endParaRPr>
          </a:p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Голова батьківського  </a:t>
            </a:r>
            <a:r>
              <a:rPr lang="uk-UA" sz="2300" dirty="0" smtClean="0">
                <a:solidFill>
                  <a:srgbClr val="002060"/>
                </a:solidFill>
              </a:rPr>
              <a:t>комітету </a:t>
            </a:r>
            <a:r>
              <a:rPr lang="uk-UA" sz="2400" dirty="0" err="1" smtClean="0">
                <a:solidFill>
                  <a:srgbClr val="002060"/>
                </a:solidFill>
              </a:rPr>
              <a:t>Загинайло</a:t>
            </a:r>
            <a:r>
              <a:rPr lang="uk-UA" sz="2400" dirty="0" smtClean="0">
                <a:solidFill>
                  <a:srgbClr val="002060"/>
                </a:solidFill>
              </a:rPr>
              <a:t> </a:t>
            </a:r>
            <a:r>
              <a:rPr lang="uk-UA" sz="2400" dirty="0">
                <a:solidFill>
                  <a:srgbClr val="002060"/>
                </a:solidFill>
              </a:rPr>
              <a:t>Віталій Вікторович. </a:t>
            </a:r>
          </a:p>
          <a:p>
            <a:pPr algn="ctr"/>
            <a:endParaRPr lang="en-US" sz="2400" dirty="0"/>
          </a:p>
          <a:p>
            <a:pPr algn="ctr"/>
            <a:r>
              <a:rPr lang="uk-UA" sz="2400" dirty="0"/>
              <a:t> </a:t>
            </a:r>
            <a:r>
              <a:rPr lang="uk-UA" sz="2400" b="1" dirty="0">
                <a:solidFill>
                  <a:srgbClr val="002060"/>
                </a:solidFill>
              </a:rPr>
              <a:t>Довіра, взаєморозуміння, відповідальне ставлення.</a:t>
            </a:r>
          </a:p>
          <a:p>
            <a:pPr algn="ctr"/>
            <a:endParaRPr lang="uk-UA" sz="2400" dirty="0"/>
          </a:p>
          <a:p>
            <a:pPr algn="ctr"/>
            <a:r>
              <a:rPr lang="uk-UA" sz="2400" dirty="0">
                <a:solidFill>
                  <a:srgbClr val="002060"/>
                </a:solidFill>
              </a:rPr>
              <a:t>Спільно з адміністрацією створено  необхідні умови для  навчання учнів закладу</a:t>
            </a:r>
            <a:r>
              <a:rPr lang="uk-UA" sz="2400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uk-UA" sz="2400" dirty="0">
              <a:solidFill>
                <a:srgbClr val="002060"/>
              </a:solidFill>
            </a:endParaRPr>
          </a:p>
          <a:p>
            <a:pPr algn="ctr"/>
            <a:r>
              <a:rPr lang="uk-UA" sz="2400" i="1" dirty="0">
                <a:solidFill>
                  <a:srgbClr val="002060"/>
                </a:solidFill>
              </a:rPr>
              <a:t>Благодійна допомога від батьків закладу становить </a:t>
            </a:r>
            <a:r>
              <a:rPr lang="uk-UA" sz="2400" i="1" dirty="0" smtClean="0">
                <a:solidFill>
                  <a:srgbClr val="002060"/>
                </a:solidFill>
              </a:rPr>
              <a:t>20100</a:t>
            </a:r>
            <a:r>
              <a:rPr lang="uk-UA" sz="2400" i="1" u="sng" dirty="0" smtClean="0">
                <a:solidFill>
                  <a:srgbClr val="002060"/>
                </a:solidFill>
              </a:rPr>
              <a:t> </a:t>
            </a:r>
            <a:r>
              <a:rPr lang="uk-UA" sz="2400" i="1" dirty="0">
                <a:solidFill>
                  <a:srgbClr val="002060"/>
                </a:solidFill>
              </a:rPr>
              <a:t>грн</a:t>
            </a:r>
            <a:r>
              <a:rPr lang="uk-UA" sz="2400" i="1" dirty="0" smtClean="0"/>
              <a:t>.</a:t>
            </a:r>
          </a:p>
          <a:p>
            <a:pPr algn="ctr"/>
            <a:r>
              <a:rPr lang="uk-UA" sz="2400" i="1" dirty="0" smtClean="0">
                <a:solidFill>
                  <a:srgbClr val="002060"/>
                </a:solidFill>
              </a:rPr>
              <a:t>Гранти та дарунки на суму 847549,07 грн. </a:t>
            </a:r>
            <a:endParaRPr lang="uk-UA" sz="2400" i="1" dirty="0">
              <a:solidFill>
                <a:srgbClr val="002060"/>
              </a:solidFill>
            </a:endParaRPr>
          </a:p>
        </p:txBody>
      </p:sp>
      <p:pic>
        <p:nvPicPr>
          <p:cNvPr id="4101" name="Picture 6" descr="0-02-04-649997be3563ea7c7149d54288264ca52b25242b2b3cc74361d83a6e152f8f37_f61c68c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314" y="972319"/>
            <a:ext cx="3360330" cy="2697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588" y="496204"/>
            <a:ext cx="6881318" cy="461665"/>
          </a:xfrm>
        </p:spPr>
        <p:txBody>
          <a:bodyPr/>
          <a:lstStyle/>
          <a:p>
            <a:r>
              <a:rPr lang="uk-UA" sz="3000" b="1" dirty="0" smtClean="0">
                <a:solidFill>
                  <a:srgbClr val="002060"/>
                </a:solidFill>
                <a:latin typeface="+mn-lt"/>
              </a:rPr>
              <a:t>ОРГАНІЗАЦІЯ  ХАРЧУВАННЯ </a:t>
            </a:r>
            <a:endParaRPr lang="ru-RU" sz="3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26" name="Picture 2" descr="http://kzonvk28.klasna.com/uploads/editor/3472/142310/sitepage_571/images/foto_stolovay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43" y="1159614"/>
            <a:ext cx="2199102" cy="1359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06192" y="2519131"/>
            <a:ext cx="4405501" cy="2807581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</a:rPr>
              <a:t>Охоплено всіма видами харчування 100% дітей НВО № 28</a:t>
            </a:r>
          </a:p>
          <a:p>
            <a:r>
              <a:rPr lang="uk-UA" sz="1600" dirty="0">
                <a:solidFill>
                  <a:srgbClr val="002060"/>
                </a:solidFill>
              </a:rPr>
              <a:t>Охоплено: </a:t>
            </a:r>
          </a:p>
          <a:p>
            <a:pPr marL="306838" indent="-306838">
              <a:buFont typeface="Wingdings" pitchFamily="2" charset="2"/>
              <a:buChar char="ü"/>
            </a:pPr>
            <a:r>
              <a:rPr lang="uk-UA" sz="1600" dirty="0">
                <a:solidFill>
                  <a:srgbClr val="002060"/>
                </a:solidFill>
              </a:rPr>
              <a:t>гарячим харчуванням 90 %</a:t>
            </a:r>
          </a:p>
          <a:p>
            <a:pPr marL="306838" indent="-306838">
              <a:buFont typeface="Wingdings" pitchFamily="2" charset="2"/>
              <a:buChar char="ü"/>
            </a:pPr>
            <a:r>
              <a:rPr lang="uk-UA" sz="1600" dirty="0">
                <a:solidFill>
                  <a:srgbClr val="002060"/>
                </a:solidFill>
              </a:rPr>
              <a:t>пільговим харчування учнів 1-4 </a:t>
            </a:r>
            <a:r>
              <a:rPr lang="uk-UA" sz="1600" dirty="0" smtClean="0">
                <a:solidFill>
                  <a:srgbClr val="002060"/>
                </a:solidFill>
              </a:rPr>
              <a:t>класів (560</a:t>
            </a:r>
            <a:r>
              <a:rPr lang="uk-UA" sz="1600" dirty="0">
                <a:solidFill>
                  <a:srgbClr val="002060"/>
                </a:solidFill>
              </a:rPr>
              <a:t>) </a:t>
            </a:r>
            <a:r>
              <a:rPr lang="uk-UA" sz="1600" dirty="0" smtClean="0">
                <a:solidFill>
                  <a:srgbClr val="002060"/>
                </a:solidFill>
              </a:rPr>
              <a:t>  та </a:t>
            </a:r>
            <a:r>
              <a:rPr lang="uk-UA" sz="1600" dirty="0">
                <a:solidFill>
                  <a:srgbClr val="002060"/>
                </a:solidFill>
              </a:rPr>
              <a:t>дітей пільгових категорій </a:t>
            </a:r>
            <a:r>
              <a:rPr lang="uk-UA" sz="1600" dirty="0" smtClean="0">
                <a:solidFill>
                  <a:srgbClr val="002060"/>
                </a:solidFill>
              </a:rPr>
              <a:t>(</a:t>
            </a:r>
            <a:r>
              <a:rPr lang="uk-UA" sz="1600" dirty="0">
                <a:solidFill>
                  <a:srgbClr val="002060"/>
                </a:solidFill>
              </a:rPr>
              <a:t>120) – 100 %  </a:t>
            </a:r>
          </a:p>
          <a:p>
            <a:pPr marL="306838" indent="-306838">
              <a:buFont typeface="Wingdings" pitchFamily="2" charset="2"/>
              <a:buChar char="ü"/>
            </a:pPr>
            <a:r>
              <a:rPr lang="uk-UA" sz="1600" dirty="0">
                <a:solidFill>
                  <a:srgbClr val="002060"/>
                </a:solidFill>
              </a:rPr>
              <a:t>Дієтичним харчування – 37 учнів </a:t>
            </a:r>
          </a:p>
          <a:p>
            <a:endParaRPr lang="uk-UA" sz="1600" dirty="0">
              <a:solidFill>
                <a:srgbClr val="002060"/>
              </a:solidFill>
            </a:endParaRPr>
          </a:p>
          <a:p>
            <a:r>
              <a:rPr lang="uk-UA" sz="1600" b="1" dirty="0" smtClean="0">
                <a:solidFill>
                  <a:srgbClr val="002060"/>
                </a:solidFill>
              </a:rPr>
              <a:t>Громадський контроль за якістю харчування здійснює Рада харчування під керівництвом Назаренко В.В.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0527" y="1790498"/>
            <a:ext cx="3748805" cy="622367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pPr algn="ctr"/>
            <a:r>
              <a:rPr lang="uk-UA" sz="1700" dirty="0" smtClean="0">
                <a:solidFill>
                  <a:srgbClr val="002060"/>
                </a:solidFill>
              </a:rPr>
              <a:t>   Шкільна </a:t>
            </a:r>
            <a:r>
              <a:rPr lang="uk-UA" sz="1700" dirty="0">
                <a:solidFill>
                  <a:srgbClr val="002060"/>
                </a:solidFill>
              </a:rPr>
              <a:t>їдальня задовольняє </a:t>
            </a:r>
            <a:r>
              <a:rPr lang="uk-UA" sz="1700" dirty="0" smtClean="0">
                <a:solidFill>
                  <a:srgbClr val="002060"/>
                </a:solidFill>
              </a:rPr>
              <a:t>запити різних </a:t>
            </a:r>
            <a:r>
              <a:rPr lang="uk-UA" sz="1700" dirty="0">
                <a:solidFill>
                  <a:srgbClr val="002060"/>
                </a:solidFill>
              </a:rPr>
              <a:t>категорій дітей  та дорослих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3688" y="957869"/>
            <a:ext cx="5937976" cy="468479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Завідуюча виробництвом </a:t>
            </a:r>
            <a:r>
              <a:rPr lang="uk-UA" sz="2400" b="1" dirty="0" err="1">
                <a:solidFill>
                  <a:srgbClr val="002060"/>
                </a:solidFill>
              </a:rPr>
              <a:t>Нор</a:t>
            </a:r>
            <a:r>
              <a:rPr lang="uk-UA" sz="2400" b="1" dirty="0">
                <a:solidFill>
                  <a:srgbClr val="002060"/>
                </a:solidFill>
              </a:rPr>
              <a:t> В.В.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6388" y="5801199"/>
            <a:ext cx="3430531" cy="1391808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800" b="1" i="1" dirty="0">
                <a:solidFill>
                  <a:srgbClr val="002060"/>
                </a:solidFill>
              </a:rPr>
              <a:t>Інновація року </a:t>
            </a:r>
            <a:r>
              <a:rPr lang="uk-UA" sz="2800" b="1" dirty="0">
                <a:solidFill>
                  <a:srgbClr val="002060"/>
                </a:solidFill>
              </a:rPr>
              <a:t>– шкільне кафе для старшокласників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8FE4226-8F23-4B43-B0C4-D98EA15B2700}"/>
              </a:ext>
            </a:extLst>
          </p:cNvPr>
          <p:cNvSpPr txBox="1"/>
          <p:nvPr/>
        </p:nvSpPr>
        <p:spPr>
          <a:xfrm>
            <a:off x="3541910" y="1381910"/>
            <a:ext cx="3426037" cy="376146"/>
          </a:xfrm>
          <a:prstGeom prst="rect">
            <a:avLst/>
          </a:prstGeom>
          <a:noFill/>
        </p:spPr>
        <p:txBody>
          <a:bodyPr wrap="none" lIns="98188" tIns="49094" rIns="98188" bIns="49094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ТОВ «Контракт </a:t>
            </a:r>
            <a:r>
              <a:rPr lang="uk-UA" b="1" dirty="0" err="1">
                <a:solidFill>
                  <a:srgbClr val="002060"/>
                </a:solidFill>
              </a:rPr>
              <a:t>Продрезерв</a:t>
            </a:r>
            <a:r>
              <a:rPr lang="uk-UA" b="1" dirty="0">
                <a:solidFill>
                  <a:srgbClr val="002060"/>
                </a:solidFill>
              </a:rPr>
              <a:t> 5»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r="15129" b="18776"/>
          <a:stretch/>
        </p:blipFill>
        <p:spPr bwMode="auto">
          <a:xfrm>
            <a:off x="3646314" y="2440911"/>
            <a:ext cx="1216773" cy="1722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t="31017" r="52434" b="20569"/>
          <a:stretch/>
        </p:blipFill>
        <p:spPr bwMode="auto">
          <a:xfrm>
            <a:off x="7671664" y="5365340"/>
            <a:ext cx="1357459" cy="1650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31017" r="56285" b="25979"/>
          <a:stretch/>
        </p:blipFill>
        <p:spPr bwMode="auto">
          <a:xfrm>
            <a:off x="5956116" y="5334636"/>
            <a:ext cx="1294727" cy="1647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t="29997" r="52434" b="21129"/>
          <a:stretch/>
        </p:blipFill>
        <p:spPr bwMode="auto">
          <a:xfrm>
            <a:off x="1432589" y="1580037"/>
            <a:ext cx="1946427" cy="1427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31018" r="52434" b="22771"/>
          <a:stretch/>
        </p:blipFill>
        <p:spPr bwMode="auto">
          <a:xfrm>
            <a:off x="2916505" y="4336283"/>
            <a:ext cx="1960171" cy="1427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089715" y="7055104"/>
            <a:ext cx="3521978" cy="345368"/>
          </a:xfrm>
          <a:prstGeom prst="rect">
            <a:avLst/>
          </a:prstGeom>
        </p:spPr>
        <p:txBody>
          <a:bodyPr wrap="square" lIns="98188" tIns="49094" rIns="98188" bIns="49094">
            <a:spAutoFit/>
          </a:bodyPr>
          <a:lstStyle/>
          <a:p>
            <a:r>
              <a:rPr lang="en-US" sz="1600" dirty="0">
                <a:solidFill>
                  <a:srgbClr val="3D9137"/>
                </a:solidFill>
              </a:rPr>
              <a:t>http://9-channel.com/tag/nvo-28/</a:t>
            </a:r>
            <a:endParaRPr lang="ru-RU" sz="1600" dirty="0">
              <a:solidFill>
                <a:srgbClr val="3D9137"/>
              </a:solidFill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14647" r="38374" b="24089"/>
          <a:stretch/>
        </p:blipFill>
        <p:spPr bwMode="auto">
          <a:xfrm>
            <a:off x="1667677" y="3153711"/>
            <a:ext cx="1476250" cy="1779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15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2A2313"/>
              </a:clrFrom>
              <a:clrTo>
                <a:srgbClr val="2A231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20511" r="5656" b="17206"/>
          <a:stretch/>
        </p:blipFill>
        <p:spPr bwMode="auto">
          <a:xfrm>
            <a:off x="1624384" y="918205"/>
            <a:ext cx="7884661" cy="664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7816" y="215493"/>
            <a:ext cx="8149277" cy="552711"/>
          </a:xfrm>
          <a:prstGeom prst="rect">
            <a:avLst/>
          </a:prstGeom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НАВЧАЛЬНО-ВИХОВНЕ ОБ</a:t>
            </a:r>
            <a:r>
              <a:rPr lang="en-US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ЄДНАННЯ № 28 </a:t>
            </a:r>
            <a:endParaRPr lang="ru-RU" sz="2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29412" t="17227" r="25829" b="27759"/>
          <a:stretch/>
        </p:blipFill>
        <p:spPr bwMode="auto">
          <a:xfrm>
            <a:off x="1782817" y="918205"/>
            <a:ext cx="2130676" cy="2226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Вертикальный свиток 4"/>
          <p:cNvSpPr/>
          <p:nvPr/>
        </p:nvSpPr>
        <p:spPr>
          <a:xfrm>
            <a:off x="6012582" y="3857709"/>
            <a:ext cx="2965715" cy="3049521"/>
          </a:xfrm>
          <a:prstGeom prst="verticalScroll">
            <a:avLst>
              <a:gd name="adj" fmla="val 14280"/>
            </a:avLst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66" tIns="45083" rIns="90166" bIns="45083" rtlCol="0" anchor="ctr"/>
          <a:lstStyle/>
          <a:p>
            <a:pPr algn="ctr"/>
            <a:endParaRPr lang="uk-UA" sz="1500" b="1" dirty="0">
              <a:solidFill>
                <a:srgbClr val="00206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1148  учнів, </a:t>
            </a:r>
            <a:endParaRPr lang="uk-UA" sz="2000" b="1" dirty="0">
              <a:solidFill>
                <a:srgbClr val="00206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151 вихованців </a:t>
            </a:r>
            <a:r>
              <a:rPr lang="uk-UA" sz="2000" b="1" dirty="0">
                <a:solidFill>
                  <a:srgbClr val="002060"/>
                </a:solidFill>
              </a:rPr>
              <a:t>дошкільного </a:t>
            </a:r>
            <a:r>
              <a:rPr lang="uk-UA" sz="2000" b="1" dirty="0" smtClean="0">
                <a:solidFill>
                  <a:srgbClr val="002060"/>
                </a:solidFill>
              </a:rPr>
              <a:t>відділення,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205 працівників </a:t>
            </a:r>
            <a:r>
              <a:rPr lang="uk-UA" sz="2000" b="1" dirty="0">
                <a:solidFill>
                  <a:srgbClr val="002060"/>
                </a:solidFill>
              </a:rPr>
              <a:t>закладу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2817" y="2908667"/>
            <a:ext cx="2130676" cy="7373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2100" b="1" dirty="0">
                <a:solidFill>
                  <a:srgbClr val="002060"/>
                </a:solidFill>
              </a:rPr>
              <a:t>Директор </a:t>
            </a:r>
          </a:p>
          <a:p>
            <a:pPr algn="ctr"/>
            <a:r>
              <a:rPr lang="uk-UA" sz="2100" b="1" dirty="0">
                <a:solidFill>
                  <a:srgbClr val="002060"/>
                </a:solidFill>
              </a:rPr>
              <a:t>Ніла Ломако</a:t>
            </a:r>
            <a:endParaRPr lang="ru-RU" sz="21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6887" y="1695232"/>
            <a:ext cx="3390783" cy="1207142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1957 – рік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заснування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Кількість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 –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Вчителів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19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4384" y="4520612"/>
            <a:ext cx="4748237" cy="1945806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«Директор  - це той, хто </a:t>
            </a:r>
            <a:r>
              <a:rPr lang="uk-UA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відповідає, насамперед, </a:t>
            </a:r>
            <a:r>
              <a:rPr lang="uk-UA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розвиток закладу, </a:t>
            </a:r>
            <a:endParaRPr lang="uk-UA" sz="3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uk-UA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значить за людей …» </a:t>
            </a:r>
            <a:endParaRPr lang="ru-RU" sz="3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6718" y="3857709"/>
            <a:ext cx="99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2018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6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88" y="3205018"/>
            <a:ext cx="2724219" cy="2163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969" y="1673815"/>
            <a:ext cx="2715526" cy="194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4110" y="1927961"/>
            <a:ext cx="2587724" cy="313851"/>
          </a:xfrm>
        </p:spPr>
        <p:txBody>
          <a:bodyPr>
            <a:noAutofit/>
          </a:bodyPr>
          <a:lstStyle/>
          <a:p>
            <a:pPr>
              <a:spcBef>
                <a:spcPts val="592"/>
              </a:spcBef>
              <a:spcAft>
                <a:spcPts val="592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груп – 150 дітей</a:t>
            </a:r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7530" b="16064"/>
          <a:stretch/>
        </p:blipFill>
        <p:spPr>
          <a:xfrm>
            <a:off x="1784471" y="2216780"/>
            <a:ext cx="2692356" cy="2071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535326" y="217132"/>
            <a:ext cx="7994641" cy="117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uk-UA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ДОШКІЛЬНЕ ВІДДІЛЕННЯ </a:t>
            </a:r>
          </a:p>
          <a:p>
            <a:r>
              <a:rPr lang="uk-UA" sz="24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турбота про здоров'я та розвиток дитини </a:t>
            </a:r>
            <a:endParaRPr lang="uk-UA" sz="2400" cap="all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2052142" y="1575527"/>
            <a:ext cx="2645264" cy="403683"/>
          </a:xfrm>
        </p:spPr>
        <p:txBody>
          <a:bodyPr>
            <a:norm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ПРАЦІВНИКІВ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4974" y="1135325"/>
            <a:ext cx="8426689" cy="453090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300" b="1" dirty="0">
                <a:solidFill>
                  <a:srgbClr val="002060"/>
                </a:solidFill>
              </a:rPr>
              <a:t>Заступник директора дошкільного відділення Романова О.О.  </a:t>
            </a:r>
            <a:endParaRPr lang="ru-RU" sz="23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71" y="4503829"/>
            <a:ext cx="2714030" cy="1950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Объект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892" y="4494551"/>
            <a:ext cx="2698603" cy="1960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784471" y="6624752"/>
            <a:ext cx="3877927" cy="368045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Пошуково-дослідницька діяльність</a:t>
            </a:r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6642969" y="6454694"/>
            <a:ext cx="2715526" cy="711872"/>
          </a:xfrm>
          <a:prstGeom prst="rect">
            <a:avLst/>
          </a:prstGeom>
        </p:spPr>
        <p:txBody>
          <a:bodyPr lIns="98188" tIns="49094" rIns="98188" bIns="49094">
            <a:normAutofit fontScale="25000" lnSpcReduction="20000"/>
          </a:bodyPr>
          <a:lstStyle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7996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5992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3987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1983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9978" eaLnBrk="1" hangingPunct="1">
              <a:defRPr>
                <a:latin typeface="+mn-lt"/>
                <a:ea typeface="+mn-ea"/>
                <a:cs typeface="+mn-cs"/>
              </a:defRPr>
            </a:lvl6pPr>
            <a:lvl7pPr marL="2207974" eaLnBrk="1" hangingPunct="1">
              <a:defRPr>
                <a:latin typeface="+mn-lt"/>
                <a:ea typeface="+mn-ea"/>
                <a:cs typeface="+mn-cs"/>
              </a:defRPr>
            </a:lvl7pPr>
            <a:lvl8pPr marL="2575970" eaLnBrk="1" hangingPunct="1">
              <a:defRPr>
                <a:latin typeface="+mn-lt"/>
                <a:ea typeface="+mn-ea"/>
                <a:cs typeface="+mn-cs"/>
              </a:defRPr>
            </a:lvl8pPr>
            <a:lvl9pPr marL="2943965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Сенсорне</a:t>
            </a:r>
            <a:r>
              <a:rPr lang="ru-RU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раннього</a:t>
            </a: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uk-UA" dirty="0"/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6814158" y="3757286"/>
            <a:ext cx="2668857" cy="746543"/>
          </a:xfrm>
          <a:prstGeom prst="rect">
            <a:avLst/>
          </a:prstGeom>
        </p:spPr>
        <p:txBody>
          <a:bodyPr lIns="98188" tIns="49094" rIns="98188" bIns="49094"/>
          <a:lstStyle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7996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5992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3987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1983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9978" eaLnBrk="1" hangingPunct="1">
              <a:defRPr>
                <a:latin typeface="+mn-lt"/>
                <a:ea typeface="+mn-ea"/>
                <a:cs typeface="+mn-cs"/>
              </a:defRPr>
            </a:lvl6pPr>
            <a:lvl7pPr marL="2207974" eaLnBrk="1" hangingPunct="1">
              <a:defRPr>
                <a:latin typeface="+mn-lt"/>
                <a:ea typeface="+mn-ea"/>
                <a:cs typeface="+mn-cs"/>
              </a:defRPr>
            </a:lvl7pPr>
            <a:lvl8pPr marL="2575970" eaLnBrk="1" hangingPunct="1">
              <a:defRPr>
                <a:latin typeface="+mn-lt"/>
                <a:ea typeface="+mn-ea"/>
                <a:cs typeface="+mn-cs"/>
              </a:defRPr>
            </a:lvl8pPr>
            <a:lvl9pPr marL="2943965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 з   предметним довкіллям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6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1C5B8A-042F-4805-9459-C1D36CB1EA1A}"/>
              </a:ext>
            </a:extLst>
          </p:cNvPr>
          <p:cNvSpPr txBox="1"/>
          <p:nvPr/>
        </p:nvSpPr>
        <p:spPr>
          <a:xfrm flipH="1">
            <a:off x="1404070" y="1522308"/>
            <a:ext cx="6336704" cy="2584037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вчителів початкових класів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вчителів-предметників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вихователів ГПД 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класів – 19 груп подовженого дня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 учнів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Якість знань учнів 3-4 класів – 84 %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успішності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100 % 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Нагороджено похвальними листами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учнів 3-4 класів.  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Додаткові освітні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 отримують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учнів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87C3CF2-4733-4BC8-8332-5B0434147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614" y="3844388"/>
            <a:ext cx="3101946" cy="3572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446558" y="970913"/>
            <a:ext cx="6294216" cy="460378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Заступник директора </a:t>
            </a:r>
            <a:r>
              <a:rPr lang="uk-UA" sz="2400" b="1" dirty="0" smtClean="0">
                <a:solidFill>
                  <a:srgbClr val="002060"/>
                </a:solidFill>
              </a:rPr>
              <a:t>з </a:t>
            </a:r>
            <a:r>
              <a:rPr lang="uk-UA" sz="2400" b="1" dirty="0">
                <a:solidFill>
                  <a:srgbClr val="002060"/>
                </a:solidFill>
              </a:rPr>
              <a:t>НВР Назаренко В.В.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E0A8E1B-4E0B-4809-AF40-DEA7E5B4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289" t="28735" r="12679" b="28735"/>
          <a:stretch/>
        </p:blipFill>
        <p:spPr>
          <a:xfrm>
            <a:off x="3179237" y="5292799"/>
            <a:ext cx="3572392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7DB433E-6956-4406-BC56-70623571C0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65" y="1241451"/>
            <a:ext cx="1485275" cy="2314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90241" y="439692"/>
            <a:ext cx="89596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900" b="1" dirty="0" smtClean="0">
                <a:solidFill>
                  <a:srgbClr val="002060"/>
                </a:solidFill>
              </a:rPr>
              <a:t>ПОЧАТКОВА ШКОЛА-ШКОЛА ПОВНОГО ДНЯ</a:t>
            </a:r>
            <a:endParaRPr lang="ru-RU" sz="29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936B620-13CE-4910-8FDB-11C4C8E361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09" b="8579"/>
          <a:stretch/>
        </p:blipFill>
        <p:spPr>
          <a:xfrm>
            <a:off x="1592107" y="4115027"/>
            <a:ext cx="2682752" cy="1604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95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2342" y="324247"/>
            <a:ext cx="3115116" cy="461665"/>
          </a:xfrm>
        </p:spPr>
        <p:txBody>
          <a:bodyPr/>
          <a:lstStyle/>
          <a:p>
            <a:pPr eaLnBrk="1" hangingPunct="1"/>
            <a:r>
              <a:rPr lang="uk-UA" sz="3000" b="1" dirty="0" smtClean="0">
                <a:solidFill>
                  <a:srgbClr val="002060"/>
                </a:solidFill>
                <a:latin typeface="+mn-lt"/>
              </a:rPr>
              <a:t>ГІМНАЗІЯ</a:t>
            </a:r>
            <a:endParaRPr lang="uk-UA" sz="3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2102" y="1330926"/>
            <a:ext cx="6552728" cy="38410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22 класи, в яких навчається 597 учнів.</a:t>
            </a:r>
          </a:p>
          <a:p>
            <a:pPr>
              <a:lnSpc>
                <a:spcPct val="90000"/>
              </a:lnSpc>
            </a:pPr>
            <a:r>
              <a:rPr lang="uk-UA" dirty="0" smtClean="0">
                <a:solidFill>
                  <a:srgbClr val="002060"/>
                </a:solidFill>
              </a:rPr>
              <a:t>  За результатами навчальних досягнень у 2017 – 2018 </a:t>
            </a:r>
            <a:r>
              <a:rPr lang="uk-UA" dirty="0" err="1" smtClean="0">
                <a:solidFill>
                  <a:srgbClr val="002060"/>
                </a:solidFill>
              </a:rPr>
              <a:t>н.р</a:t>
            </a:r>
            <a:r>
              <a:rPr lang="uk-UA" dirty="0" smtClean="0">
                <a:solidFill>
                  <a:srgbClr val="002060"/>
                </a:solidFill>
              </a:rPr>
              <a:t>. 334 учня навчається на достатньому та високому рівнях.</a:t>
            </a:r>
          </a:p>
          <a:p>
            <a:pPr>
              <a:lnSpc>
                <a:spcPct val="90000"/>
              </a:lnSpc>
            </a:pPr>
            <a:r>
              <a:rPr lang="uk-UA" sz="2400" dirty="0" smtClean="0">
                <a:solidFill>
                  <a:srgbClr val="002060"/>
                </a:solidFill>
              </a:rPr>
              <a:t>   </a:t>
            </a:r>
            <a:r>
              <a:rPr lang="uk-UA" dirty="0" smtClean="0">
                <a:solidFill>
                  <a:srgbClr val="002060"/>
                </a:solidFill>
              </a:rPr>
              <a:t>Найкращі показники якості знань мають учні </a:t>
            </a:r>
          </a:p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5-Б класу </a:t>
            </a:r>
            <a:r>
              <a:rPr lang="uk-UA" dirty="0" smtClean="0">
                <a:solidFill>
                  <a:srgbClr val="002060"/>
                </a:solidFill>
              </a:rPr>
              <a:t>(92%), класний керівник </a:t>
            </a:r>
            <a:r>
              <a:rPr lang="uk-UA" dirty="0" err="1" smtClean="0">
                <a:solidFill>
                  <a:srgbClr val="002060"/>
                </a:solidFill>
              </a:rPr>
              <a:t>Жежеруха</a:t>
            </a:r>
            <a:r>
              <a:rPr lang="uk-UA" dirty="0" smtClean="0">
                <a:solidFill>
                  <a:srgbClr val="002060"/>
                </a:solidFill>
              </a:rPr>
              <a:t> О. Г., </a:t>
            </a:r>
          </a:p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11-А класу </a:t>
            </a:r>
            <a:r>
              <a:rPr lang="uk-UA" dirty="0" smtClean="0">
                <a:solidFill>
                  <a:srgbClr val="002060"/>
                </a:solidFill>
              </a:rPr>
              <a:t>(87,5%), класний керівник Савченко С. Г.</a:t>
            </a:r>
          </a:p>
          <a:p>
            <a:pPr>
              <a:lnSpc>
                <a:spcPct val="90000"/>
              </a:lnSpc>
            </a:pPr>
            <a:r>
              <a:rPr lang="uk-UA" dirty="0">
                <a:solidFill>
                  <a:srgbClr val="002060"/>
                </a:solidFill>
              </a:rPr>
              <a:t> </a:t>
            </a:r>
            <a:r>
              <a:rPr lang="uk-UA" dirty="0" smtClean="0">
                <a:solidFill>
                  <a:srgbClr val="002060"/>
                </a:solidFill>
              </a:rPr>
              <a:t>                                  </a:t>
            </a:r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</a:rPr>
              <a:t>Медалісти </a:t>
            </a:r>
            <a:r>
              <a:rPr lang="uk-UA" b="1" dirty="0" smtClean="0">
                <a:solidFill>
                  <a:srgbClr val="002060"/>
                </a:solidFill>
              </a:rPr>
              <a:t>року:</a:t>
            </a:r>
          </a:p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  </a:t>
            </a:r>
            <a:r>
              <a:rPr lang="uk-UA" b="1" i="1" dirty="0">
                <a:solidFill>
                  <a:srgbClr val="002060"/>
                </a:solidFill>
              </a:rPr>
              <a:t>З</a:t>
            </a:r>
            <a:r>
              <a:rPr lang="uk-UA" b="1" i="1" dirty="0" smtClean="0">
                <a:solidFill>
                  <a:srgbClr val="002060"/>
                </a:solidFill>
              </a:rPr>
              <a:t>олота медаль</a:t>
            </a:r>
            <a:r>
              <a:rPr lang="uk-UA" b="1" dirty="0" smtClean="0">
                <a:solidFill>
                  <a:srgbClr val="002060"/>
                </a:solidFill>
              </a:rPr>
              <a:t> - </a:t>
            </a:r>
            <a:r>
              <a:rPr lang="uk-UA" b="1" i="1" dirty="0" err="1" smtClean="0">
                <a:solidFill>
                  <a:srgbClr val="002060"/>
                </a:solidFill>
              </a:rPr>
              <a:t>Кіжнер</a:t>
            </a:r>
            <a:r>
              <a:rPr lang="uk-UA" b="1" i="1" dirty="0" smtClean="0">
                <a:solidFill>
                  <a:srgbClr val="002060"/>
                </a:solidFill>
              </a:rPr>
              <a:t> </a:t>
            </a:r>
            <a:r>
              <a:rPr lang="uk-UA" b="1" i="1" dirty="0">
                <a:solidFill>
                  <a:srgbClr val="002060"/>
                </a:solidFill>
              </a:rPr>
              <a:t>Рафаель, </a:t>
            </a:r>
            <a:r>
              <a:rPr lang="uk-UA" b="1" i="1" dirty="0" err="1">
                <a:solidFill>
                  <a:srgbClr val="002060"/>
                </a:solidFill>
              </a:rPr>
              <a:t>Скородень</a:t>
            </a:r>
            <a:r>
              <a:rPr lang="uk-UA" b="1" i="1" dirty="0">
                <a:solidFill>
                  <a:srgbClr val="002060"/>
                </a:solidFill>
              </a:rPr>
              <a:t> Дарина, Дяченко Єлизавета, Гарбузюк Анастасія, </a:t>
            </a:r>
            <a:r>
              <a:rPr lang="uk-UA" b="1" i="1" dirty="0" smtClean="0">
                <a:solidFill>
                  <a:srgbClr val="002060"/>
                </a:solidFill>
              </a:rPr>
              <a:t> Луцька Анна. </a:t>
            </a:r>
            <a:endParaRPr lang="uk-UA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uk-UA" b="1" i="1" dirty="0" smtClean="0">
                <a:solidFill>
                  <a:srgbClr val="002060"/>
                </a:solidFill>
              </a:rPr>
              <a:t>Срібна медаль - Дахно Анна. </a:t>
            </a:r>
          </a:p>
          <a:p>
            <a:pPr>
              <a:lnSpc>
                <a:spcPct val="90000"/>
              </a:lnSpc>
            </a:pPr>
            <a:r>
              <a:rPr lang="uk-UA" b="1" dirty="0">
                <a:solidFill>
                  <a:srgbClr val="002060"/>
                </a:solidFill>
              </a:rPr>
              <a:t> </a:t>
            </a:r>
            <a:r>
              <a:rPr lang="uk-UA" b="1" dirty="0" smtClean="0">
                <a:solidFill>
                  <a:srgbClr val="002060"/>
                </a:solidFill>
              </a:rPr>
              <a:t>      Отримали премії року 24 учня на загальну суму </a:t>
            </a:r>
            <a:r>
              <a:rPr lang="en-US" b="1" dirty="0" smtClean="0">
                <a:solidFill>
                  <a:srgbClr val="002060"/>
                </a:solidFill>
              </a:rPr>
              <a:t>77</a:t>
            </a:r>
            <a:r>
              <a:rPr lang="uk-UA" b="1" dirty="0" smtClean="0">
                <a:solidFill>
                  <a:srgbClr val="002060"/>
                </a:solidFill>
              </a:rPr>
              <a:t>00 </a:t>
            </a:r>
            <a:r>
              <a:rPr lang="uk-UA" b="1" dirty="0" smtClean="0">
                <a:solidFill>
                  <a:srgbClr val="002060"/>
                </a:solidFill>
              </a:rPr>
              <a:t>грн.</a:t>
            </a:r>
          </a:p>
          <a:p>
            <a:pPr>
              <a:lnSpc>
                <a:spcPct val="90000"/>
              </a:lnSpc>
            </a:pPr>
            <a:r>
              <a:rPr lang="uk-UA" dirty="0" smtClean="0">
                <a:solidFill>
                  <a:srgbClr val="002060"/>
                </a:solidFill>
              </a:rPr>
              <a:t>Різноманітні навчальні конкурси, олімпіади - 2175 учасників, 967 призерів</a:t>
            </a:r>
            <a:r>
              <a:rPr lang="uk-UA" dirty="0" smtClean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4150" y="684287"/>
            <a:ext cx="7179222" cy="499256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600" b="1" dirty="0">
                <a:solidFill>
                  <a:srgbClr val="002060"/>
                </a:solidFill>
              </a:rPr>
              <a:t>З</a:t>
            </a:r>
            <a:r>
              <a:rPr lang="uk-UA" sz="2600" b="1" dirty="0" smtClean="0">
                <a:solidFill>
                  <a:srgbClr val="002060"/>
                </a:solidFill>
              </a:rPr>
              <a:t>аступник </a:t>
            </a:r>
            <a:r>
              <a:rPr lang="uk-UA" sz="2600" b="1" dirty="0">
                <a:solidFill>
                  <a:srgbClr val="002060"/>
                </a:solidFill>
              </a:rPr>
              <a:t>директора з НВР </a:t>
            </a:r>
            <a:r>
              <a:rPr lang="uk-UA" sz="2600" b="1" dirty="0" err="1">
                <a:solidFill>
                  <a:srgbClr val="002060"/>
                </a:solidFill>
              </a:rPr>
              <a:t>Сосницька</a:t>
            </a:r>
            <a:r>
              <a:rPr lang="uk-UA" sz="2600" b="1" dirty="0">
                <a:solidFill>
                  <a:srgbClr val="002060"/>
                </a:solidFill>
              </a:rPr>
              <a:t> В.А.</a:t>
            </a:r>
          </a:p>
        </p:txBody>
      </p:sp>
      <p:pic>
        <p:nvPicPr>
          <p:cNvPr id="5" name="Picture 5" descr="IMG_28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085" y="1215293"/>
            <a:ext cx="1539875" cy="21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63" y="5319361"/>
            <a:ext cx="1943100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EV4E77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13" y="5303485"/>
            <a:ext cx="2376488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EV4E78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91"/>
          <a:stretch>
            <a:fillRect/>
          </a:stretch>
        </p:blipFill>
        <p:spPr bwMode="auto">
          <a:xfrm>
            <a:off x="6985545" y="5287611"/>
            <a:ext cx="208915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312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36118" y="1682223"/>
            <a:ext cx="7632848" cy="1046440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prstDash val="sysDot"/>
          </a:ln>
        </p:spPr>
        <p:txBody>
          <a:bodyPr/>
          <a:lstStyle/>
          <a:p>
            <a:r>
              <a:rPr lang="uk-UA" sz="2000" b="1" dirty="0">
                <a:solidFill>
                  <a:srgbClr val="002060"/>
                </a:solidFill>
              </a:rPr>
              <a:t>36  учасників відбіркових етапів ІІ туру – 9 призерів</a:t>
            </a:r>
          </a:p>
          <a:p>
            <a:r>
              <a:rPr lang="uk-UA" sz="2000" b="1" dirty="0">
                <a:solidFill>
                  <a:srgbClr val="002060"/>
                </a:solidFill>
              </a:rPr>
              <a:t>31 учасник фінальних етапів ІІ туру – 15 призерів</a:t>
            </a:r>
          </a:p>
          <a:p>
            <a:r>
              <a:rPr lang="uk-UA" sz="2000" b="1" dirty="0">
                <a:solidFill>
                  <a:srgbClr val="002060"/>
                </a:solidFill>
              </a:rPr>
              <a:t>2 учасника ІІІ туру –2 призери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2994701" y="1062620"/>
            <a:ext cx="4595706" cy="61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88" tIns="49094" rIns="98188" bIns="49094" anchor="ctr"/>
          <a:lstStyle/>
          <a:p>
            <a:pPr algn="ctr"/>
            <a:r>
              <a:rPr lang="ru-RU" sz="2600" b="1" i="1" dirty="0" err="1">
                <a:solidFill>
                  <a:srgbClr val="002060"/>
                </a:solidFill>
              </a:rPr>
              <a:t>Предметні</a:t>
            </a:r>
            <a:r>
              <a:rPr lang="ru-RU" sz="2600" b="1" i="1" dirty="0">
                <a:solidFill>
                  <a:srgbClr val="002060"/>
                </a:solidFill>
              </a:rPr>
              <a:t> </a:t>
            </a:r>
            <a:r>
              <a:rPr lang="ru-RU" sz="2600" b="1" i="1" dirty="0" err="1">
                <a:solidFill>
                  <a:srgbClr val="002060"/>
                </a:solidFill>
              </a:rPr>
              <a:t>олімпіади</a:t>
            </a:r>
            <a:endParaRPr lang="uk-UA" sz="2600" b="1" i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4150" y="532645"/>
            <a:ext cx="3979212" cy="560812"/>
          </a:xfrm>
          <a:prstGeom prst="rect">
            <a:avLst/>
          </a:prstGeom>
          <a:noFill/>
        </p:spPr>
        <p:txBody>
          <a:bodyPr wrap="square" lIns="98188" tIns="49094" rIns="98188" bIns="49094">
            <a:spAutoFit/>
          </a:bodyPr>
          <a:lstStyle/>
          <a:p>
            <a:pPr algn="ctr">
              <a:defRPr/>
            </a:pPr>
            <a:r>
              <a:rPr lang="uk-UA" sz="3000" b="1" dirty="0">
                <a:solidFill>
                  <a:srgbClr val="002060"/>
                </a:solidFill>
              </a:rPr>
              <a:t>ГІМНАЗІЯ</a:t>
            </a:r>
            <a:endParaRPr lang="ru-RU" sz="3000" b="1" dirty="0">
              <a:latin typeface="+mj-lt"/>
              <a:cs typeface="Arial" pitchFamily="34" charset="0"/>
            </a:endParaRPr>
          </a:p>
        </p:txBody>
      </p:sp>
      <p:sp>
        <p:nvSpPr>
          <p:cNvPr id="3077" name="Rectangle 3"/>
          <p:cNvSpPr txBox="1">
            <a:spLocks noChangeArrowheads="1"/>
          </p:cNvSpPr>
          <p:nvPr/>
        </p:nvSpPr>
        <p:spPr bwMode="auto">
          <a:xfrm>
            <a:off x="1836118" y="2912298"/>
            <a:ext cx="7752248" cy="46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Англійська мова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Ситенков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М. 8а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Правознавство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Ляченко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Є. 11б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Історія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Тюленєв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В. 10б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Російська мова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Скородень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Д. 8б, Лісна Д. 9в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Біологія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Шестерніна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Н. 7б,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Красавін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Я. 10б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Інформатика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Лісна Д. 9в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Математика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Мурлян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А. 7с,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Лень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М. 6а,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Бурилов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В. 7б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Хімія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Лісна Д. 9в,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Каліберда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А. 10а,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Кіжнер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Р. 11б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ОТМ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Загинайло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Є. 5в, Кононенко А. 6а, Горб М. 6б, </a:t>
            </a:r>
            <a:endParaRPr lang="uk-UA" sz="1900" b="1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dirty="0" smtClean="0">
                <a:solidFill>
                  <a:srgbClr val="002060"/>
                </a:solidFill>
                <a:latin typeface="+mn-lt"/>
              </a:rPr>
              <a:t>         </a:t>
            </a:r>
            <a:r>
              <a:rPr lang="uk-UA" sz="1900" b="1" dirty="0" err="1" smtClean="0">
                <a:solidFill>
                  <a:srgbClr val="002060"/>
                </a:solidFill>
                <a:latin typeface="+mn-lt"/>
              </a:rPr>
              <a:t>Долматова</a:t>
            </a:r>
            <a:r>
              <a:rPr lang="uk-UA" sz="19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К. 10а</a:t>
            </a:r>
            <a:r>
              <a:rPr lang="uk-UA" sz="1900" b="1" dirty="0" smtClean="0">
                <a:solidFill>
                  <a:srgbClr val="002060"/>
                </a:solidFill>
                <a:latin typeface="+mn-lt"/>
              </a:rPr>
              <a:t>, </a:t>
            </a:r>
            <a:r>
              <a:rPr lang="uk-UA" sz="1900" b="1" dirty="0" err="1" smtClean="0">
                <a:solidFill>
                  <a:srgbClr val="002060"/>
                </a:solidFill>
                <a:latin typeface="+mn-lt"/>
              </a:rPr>
              <a:t>Широкоградова</a:t>
            </a:r>
            <a:r>
              <a:rPr lang="uk-UA" sz="19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А. 10а </a:t>
            </a:r>
            <a:endParaRPr lang="uk-UA" sz="1900" b="1" dirty="0" smtClean="0">
              <a:solidFill>
                <a:srgbClr val="002060"/>
              </a:solidFill>
              <a:latin typeface="+mn-lt"/>
            </a:endParaRPr>
          </a:p>
          <a:p>
            <a:pPr eaLnBrk="1" hangingPunct="1"/>
            <a:r>
              <a:rPr lang="uk-UA" sz="1900" b="1" i="1" dirty="0" smtClean="0">
                <a:solidFill>
                  <a:srgbClr val="002060"/>
                </a:solidFill>
                <a:latin typeface="+mn-lt"/>
              </a:rPr>
              <a:t>“</a:t>
            </a: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Фінансовий бій”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5 учасників, 4 призера</a:t>
            </a:r>
          </a:p>
          <a:p>
            <a:pPr eaLnBrk="1" hangingPunct="1"/>
            <a:r>
              <a:rPr lang="ru-RU" sz="1900" b="1" dirty="0" smtClean="0">
                <a:solidFill>
                  <a:srgbClr val="002060"/>
                </a:solidFill>
                <a:latin typeface="+mn-lt"/>
              </a:rPr>
              <a:t>         1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 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місце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 в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міському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 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конкурсі-огляді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буктрейлерів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 та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фанфікшенів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900" b="1" i="1" dirty="0">
                <a:solidFill>
                  <a:srgbClr val="002060"/>
                </a:solidFill>
                <a:latin typeface="+mn-lt"/>
              </a:rPr>
              <a:t>"</a:t>
            </a:r>
            <a:r>
              <a:rPr lang="ru-RU" sz="1900" b="1" i="1" dirty="0" err="1">
                <a:solidFill>
                  <a:srgbClr val="002060"/>
                </a:solidFill>
                <a:latin typeface="+mn-lt"/>
              </a:rPr>
              <a:t>Сторінками</a:t>
            </a:r>
            <a:r>
              <a:rPr lang="ru-RU" sz="19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900" b="1" i="1" dirty="0" err="1">
                <a:solidFill>
                  <a:srgbClr val="002060"/>
                </a:solidFill>
                <a:latin typeface="+mn-lt"/>
              </a:rPr>
              <a:t>улюблених</a:t>
            </a:r>
            <a:r>
              <a:rPr lang="ru-RU" sz="1900" b="1" i="1" dirty="0">
                <a:solidFill>
                  <a:srgbClr val="002060"/>
                </a:solidFill>
                <a:latin typeface="+mn-lt"/>
              </a:rPr>
              <a:t> книг",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Завадська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Кіра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  5-А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клас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, </a:t>
            </a:r>
            <a:r>
              <a:rPr lang="ru-RU" sz="19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900" b="1" dirty="0" err="1" smtClean="0">
                <a:solidFill>
                  <a:srgbClr val="002060"/>
                </a:solidFill>
                <a:latin typeface="+mn-lt"/>
              </a:rPr>
              <a:t>вчитель</a:t>
            </a:r>
            <a:r>
              <a:rPr lang="ru-RU" sz="1900" b="1" dirty="0" smtClean="0">
                <a:solidFill>
                  <a:srgbClr val="002060"/>
                </a:solidFill>
                <a:latin typeface="+mn-lt"/>
              </a:rPr>
              <a:t>-         </a:t>
            </a:r>
            <a:r>
              <a:rPr lang="ru-RU" sz="1900" b="1" dirty="0" err="1" smtClean="0">
                <a:solidFill>
                  <a:srgbClr val="002060"/>
                </a:solidFill>
                <a:latin typeface="+mn-lt"/>
              </a:rPr>
              <a:t>Рибак</a:t>
            </a:r>
            <a:r>
              <a:rPr lang="ru-RU" sz="19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О.В.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uk-UA" sz="19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645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15B4D2-6207-4A3B-9CF3-1B4C4C7C90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1562" y="5275673"/>
            <a:ext cx="2019586" cy="1570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2B8EA48-4C47-4185-98A7-EDF30E513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5161"/>
          <a:stretch/>
        </p:blipFill>
        <p:spPr>
          <a:xfrm>
            <a:off x="7884790" y="5257218"/>
            <a:ext cx="1680782" cy="1607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5665D90-2CC8-4E29-9617-CCD6EA1305B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6979" y="5284987"/>
            <a:ext cx="1703594" cy="1586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F88080C-6D8E-4689-8383-D96B9FBA0FC7}"/>
              </a:ext>
            </a:extLst>
          </p:cNvPr>
          <p:cNvSpPr txBox="1"/>
          <p:nvPr/>
        </p:nvSpPr>
        <p:spPr>
          <a:xfrm>
            <a:off x="1747185" y="643385"/>
            <a:ext cx="5182029" cy="2491704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напряму Ликова Л.В</a:t>
            </a:r>
            <a:r>
              <a:rPr lang="uk-UA" sz="2400" b="1" dirty="0" smtClean="0">
                <a:solidFill>
                  <a:srgbClr val="002060"/>
                </a:solidFill>
              </a:rPr>
              <a:t>.</a:t>
            </a:r>
          </a:p>
          <a:p>
            <a:endParaRPr lang="uk-UA" sz="2400" b="1" dirty="0">
              <a:solidFill>
                <a:srgbClr val="FF0000"/>
              </a:solidFill>
            </a:endParaRPr>
          </a:p>
          <a:p>
            <a:r>
              <a:rPr lang="uk-UA" dirty="0" smtClean="0">
                <a:solidFill>
                  <a:srgbClr val="002060"/>
                </a:solidFill>
              </a:rPr>
              <a:t>10 </a:t>
            </a:r>
            <a:r>
              <a:rPr lang="uk-UA" dirty="0">
                <a:solidFill>
                  <a:srgbClr val="002060"/>
                </a:solidFill>
              </a:rPr>
              <a:t>асистентів вчителів, 2 логопеда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uk-UA" dirty="0">
                <a:solidFill>
                  <a:srgbClr val="002060"/>
                </a:solidFill>
              </a:rPr>
              <a:t>1 дефектолог, </a:t>
            </a:r>
            <a:r>
              <a:rPr lang="uk-UA" dirty="0" smtClean="0">
                <a:solidFill>
                  <a:srgbClr val="002060"/>
                </a:solidFill>
              </a:rPr>
              <a:t>  1 психолог.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11 </a:t>
            </a:r>
            <a:r>
              <a:rPr lang="uk-UA" dirty="0">
                <a:solidFill>
                  <a:srgbClr val="002060"/>
                </a:solidFill>
              </a:rPr>
              <a:t>класів з </a:t>
            </a:r>
            <a:r>
              <a:rPr lang="uk-UA" dirty="0" smtClean="0">
                <a:solidFill>
                  <a:srgbClr val="002060"/>
                </a:solidFill>
              </a:rPr>
              <a:t>інклюзивною формою навчання.  </a:t>
            </a:r>
          </a:p>
          <a:p>
            <a:r>
              <a:rPr lang="uk-UA" b="1" dirty="0">
                <a:solidFill>
                  <a:srgbClr val="002060"/>
                </a:solidFill>
              </a:rPr>
              <a:t>Н</a:t>
            </a:r>
            <a:r>
              <a:rPr lang="uk-UA" b="1" dirty="0" smtClean="0">
                <a:solidFill>
                  <a:srgbClr val="002060"/>
                </a:solidFill>
              </a:rPr>
              <a:t>авчальний комплекс: </a:t>
            </a:r>
            <a:r>
              <a:rPr lang="uk-UA" dirty="0" smtClean="0">
                <a:solidFill>
                  <a:srgbClr val="002060"/>
                </a:solidFill>
              </a:rPr>
              <a:t>класні кімнати,                 1 </a:t>
            </a:r>
            <a:r>
              <a:rPr lang="uk-UA" dirty="0" err="1" smtClean="0">
                <a:solidFill>
                  <a:srgbClr val="002060"/>
                </a:solidFill>
              </a:rPr>
              <a:t>медіатека</a:t>
            </a:r>
            <a:r>
              <a:rPr lang="uk-UA" dirty="0" smtClean="0">
                <a:solidFill>
                  <a:srgbClr val="002060"/>
                </a:solidFill>
              </a:rPr>
              <a:t>,  4 </a:t>
            </a:r>
            <a:r>
              <a:rPr lang="uk-UA" dirty="0">
                <a:solidFill>
                  <a:srgbClr val="002060"/>
                </a:solidFill>
              </a:rPr>
              <a:t>ресурсні </a:t>
            </a:r>
            <a:r>
              <a:rPr lang="uk-UA" dirty="0" smtClean="0">
                <a:solidFill>
                  <a:srgbClr val="002060"/>
                </a:solidFill>
              </a:rPr>
              <a:t>кімнати, приміщення для творчих занять.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35100" y="3135089"/>
            <a:ext cx="4502427" cy="922043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</a:rPr>
              <a:t>10 семінарів-практикумів «</a:t>
            </a:r>
            <a:r>
              <a:rPr lang="uk-UA" i="1" dirty="0" smtClean="0">
                <a:solidFill>
                  <a:srgbClr val="002060"/>
                </a:solidFill>
              </a:rPr>
              <a:t>Ф</a:t>
            </a:r>
            <a:r>
              <a:rPr lang="uk-UA" b="1" i="1" dirty="0" smtClean="0">
                <a:solidFill>
                  <a:srgbClr val="002060"/>
                </a:solidFill>
              </a:rPr>
              <a:t>ілософія інклюзивної освіти» для керівників закладів міста та області. 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613" y="4086375"/>
            <a:ext cx="5905616" cy="1199042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Висвітлення роботи закладу з питань інклюзивного навчання у  ЗМІ на Всеукраїнському рівні.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Запис курсу лекцій для вчителів України про інклюзивну освіту (</a:t>
            </a:r>
            <a:r>
              <a:rPr lang="uk-UA" dirty="0" err="1" smtClean="0">
                <a:solidFill>
                  <a:srgbClr val="002060"/>
                </a:solidFill>
              </a:rPr>
              <a:t>м.Київ</a:t>
            </a:r>
            <a:r>
              <a:rPr lang="uk-UA" dirty="0" smtClean="0">
                <a:solidFill>
                  <a:srgbClr val="002060"/>
                </a:solidFill>
              </a:rPr>
              <a:t>)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4706" t="6516" r="20586" b="20641"/>
          <a:stretch/>
        </p:blipFill>
        <p:spPr bwMode="auto">
          <a:xfrm>
            <a:off x="7092715" y="2797379"/>
            <a:ext cx="2187269" cy="1888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1303" t="6516" r="20586" b="14735"/>
          <a:stretch>
            <a:fillRect/>
          </a:stretch>
        </p:blipFill>
        <p:spPr bwMode="auto">
          <a:xfrm>
            <a:off x="7082178" y="643385"/>
            <a:ext cx="218726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Содержимое 5" descr="IMG_1630.JPG"/>
          <p:cNvPicPr>
            <a:picLocks noChangeAspect="1"/>
          </p:cNvPicPr>
          <p:nvPr/>
        </p:nvPicPr>
        <p:blipFill>
          <a:blip r:embed="rId9" cstate="print"/>
          <a:srcRect t="21315"/>
          <a:stretch>
            <a:fillRect/>
          </a:stretch>
        </p:blipFill>
        <p:spPr bwMode="auto">
          <a:xfrm>
            <a:off x="1775613" y="5285417"/>
            <a:ext cx="2017705" cy="1586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775613" y="249052"/>
            <a:ext cx="52951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000" b="1" dirty="0" smtClean="0">
                <a:solidFill>
                  <a:srgbClr val="002060"/>
                </a:solidFill>
              </a:rPr>
              <a:t>ІНКЛЮЗИВНЕ НАВЧАННЯ</a:t>
            </a:r>
            <a:endParaRPr lang="ru-RU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КЛ 00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1325" t="11946"/>
          <a:stretch/>
        </p:blipFill>
        <p:spPr>
          <a:xfrm>
            <a:off x="3454965" y="5371719"/>
            <a:ext cx="2269585" cy="1848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7143"/>
          <a:stretch>
            <a:fillRect/>
          </a:stretch>
        </p:blipFill>
        <p:spPr>
          <a:xfrm>
            <a:off x="1457363" y="3780631"/>
            <a:ext cx="2988970" cy="2222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73640" y="2530030"/>
            <a:ext cx="4302061" cy="1199042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2400" b="1" i="1" dirty="0">
                <a:solidFill>
                  <a:srgbClr val="002060"/>
                </a:solidFill>
              </a:rPr>
              <a:t>Результат роботи Ради </a:t>
            </a:r>
          </a:p>
          <a:p>
            <a:pPr algn="ctr"/>
            <a:r>
              <a:rPr lang="uk-UA" sz="2400" b="1" i="1" dirty="0">
                <a:solidFill>
                  <a:srgbClr val="002060"/>
                </a:solidFill>
              </a:rPr>
              <a:t>у 2017-2018 </a:t>
            </a:r>
            <a:r>
              <a:rPr lang="uk-UA" sz="2400" b="1" i="1" dirty="0" err="1">
                <a:solidFill>
                  <a:srgbClr val="002060"/>
                </a:solidFill>
              </a:rPr>
              <a:t>н.р</a:t>
            </a:r>
            <a:r>
              <a:rPr lang="uk-UA" sz="2400" b="1" i="1" dirty="0" smtClean="0">
                <a:solidFill>
                  <a:srgbClr val="002060"/>
                </a:solidFill>
              </a:rPr>
              <a:t>.</a:t>
            </a:r>
            <a:endParaRPr lang="uk-UA" sz="2400" b="1" i="1" dirty="0">
              <a:solidFill>
                <a:srgbClr val="002060"/>
              </a:solidFill>
            </a:endParaRPr>
          </a:p>
          <a:p>
            <a:r>
              <a:rPr lang="uk-UA" sz="2400" b="1" i="1" dirty="0">
                <a:solidFill>
                  <a:srgbClr val="002060"/>
                </a:solidFill>
              </a:rPr>
              <a:t>відсутність правопорушень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646940" y="654257"/>
            <a:ext cx="7859603" cy="38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СОЦІАЛЬНО-ПСИХОЛОГІЧНА СЛУЖБА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0826" y="1482514"/>
            <a:ext cx="6864164" cy="466756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– соціальний педагог Борисова Н.М.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0826" y="1904709"/>
            <a:ext cx="5021651" cy="645044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Склад Ради профілактики правопорушень серед учнів </a:t>
            </a:r>
            <a:r>
              <a:rPr lang="uk-UA" dirty="0">
                <a:solidFill>
                  <a:srgbClr val="002060"/>
                </a:solidFill>
              </a:rPr>
              <a:t>– 41 класний керівник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Заголовок 5"/>
          <p:cNvSpPr>
            <a:spLocks noGrp="1"/>
          </p:cNvSpPr>
          <p:nvPr>
            <p:ph type="title"/>
          </p:nvPr>
        </p:nvSpPr>
        <p:spPr>
          <a:xfrm>
            <a:off x="1717569" y="1158033"/>
            <a:ext cx="6287902" cy="346176"/>
          </a:xfrm>
        </p:spPr>
        <p:txBody>
          <a:bodyPr>
            <a:noAutofit/>
          </a:bodyPr>
          <a:lstStyle/>
          <a:p>
            <a:pPr marL="338124" indent="-338124" algn="ctr"/>
            <a:r>
              <a:rPr lang="ru-RU" sz="2600" dirty="0" err="1">
                <a:solidFill>
                  <a:srgbClr val="002060"/>
                </a:solidFill>
                <a:latin typeface="+mn-lt"/>
              </a:rPr>
              <a:t>співпраця</a:t>
            </a:r>
            <a:r>
              <a:rPr lang="ru-RU" sz="2600" dirty="0">
                <a:solidFill>
                  <a:srgbClr val="002060"/>
                </a:solidFill>
                <a:latin typeface="+mn-lt"/>
              </a:rPr>
              <a:t>  з </a:t>
            </a:r>
            <a:r>
              <a:rPr lang="ru-RU" sz="2600" dirty="0" err="1">
                <a:solidFill>
                  <a:srgbClr val="002060"/>
                </a:solidFill>
                <a:latin typeface="+mn-lt"/>
              </a:rPr>
              <a:t>громадськими</a:t>
            </a:r>
            <a:r>
              <a:rPr lang="ru-RU" sz="2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+mn-lt"/>
              </a:rPr>
              <a:t>організаціями</a:t>
            </a:r>
            <a:endParaRPr lang="ru-RU" sz="2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3" name="Рисунок 12" descr="http://kargalei.web-box.ru/_mod_files/ce_images/photoalbum/milicij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5360" y="4572719"/>
            <a:ext cx="3347460" cy="2174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E:\Журналистика\ФОТО\Сентябрь, 2009\PICT1058.JPG"/>
          <p:cNvPicPr>
            <a:picLocks noChangeAspect="1" noChangeArrowheads="1"/>
          </p:cNvPicPr>
          <p:nvPr/>
        </p:nvPicPr>
        <p:blipFill rotWithShape="1">
          <a:blip r:embed="rId5" cstate="print"/>
          <a:srcRect t="25563"/>
          <a:stretch/>
        </p:blipFill>
        <p:spPr bwMode="auto">
          <a:xfrm>
            <a:off x="6262275" y="2163944"/>
            <a:ext cx="2780545" cy="223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25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8086" y="396255"/>
            <a:ext cx="8064897" cy="1347780"/>
          </a:xfrm>
        </p:spPr>
        <p:txBody>
          <a:bodyPr>
            <a:noAutofit/>
          </a:bodyPr>
          <a:lstStyle/>
          <a:p>
            <a:r>
              <a:rPr lang="uk-UA" sz="2400" b="1" cap="all" dirty="0">
                <a:solidFill>
                  <a:srgbClr val="002060"/>
                </a:solidFill>
                <a:latin typeface="+mn-lt"/>
              </a:rPr>
              <a:t>Робота служби </a:t>
            </a:r>
            <a:r>
              <a:rPr lang="uk-UA" sz="2400" b="1" cap="all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uk-UA" sz="2400" b="1" cap="all" dirty="0" smtClean="0">
                <a:solidFill>
                  <a:srgbClr val="002060"/>
                </a:solidFill>
                <a:latin typeface="+mn-lt"/>
              </a:rPr>
            </a:br>
            <a:r>
              <a:rPr lang="uk-UA" sz="2400" b="1" cap="all" dirty="0" smtClean="0">
                <a:solidFill>
                  <a:srgbClr val="002060"/>
                </a:solidFill>
                <a:latin typeface="+mn-lt"/>
              </a:rPr>
              <a:t>з </a:t>
            </a:r>
            <a:r>
              <a:rPr lang="uk-UA" sz="2400" b="1" cap="all" dirty="0">
                <a:solidFill>
                  <a:srgbClr val="002060"/>
                </a:solidFill>
                <a:latin typeface="+mn-lt"/>
              </a:rPr>
              <a:t>учнями пільгової категорії – </a:t>
            </a:r>
            <a:r>
              <a:rPr lang="uk-UA" sz="2400" b="1" cap="all" dirty="0" smtClean="0">
                <a:solidFill>
                  <a:srgbClr val="002060"/>
                </a:solidFill>
                <a:latin typeface="+mn-lt"/>
              </a:rPr>
              <a:t>створення </a:t>
            </a:r>
            <a:r>
              <a:rPr lang="uk-UA" sz="2400" b="1" cap="all" dirty="0">
                <a:solidFill>
                  <a:srgbClr val="002060"/>
                </a:solidFill>
                <a:latin typeface="+mn-lt"/>
              </a:rPr>
              <a:t>необхідних умов для успішного навчання</a:t>
            </a:r>
            <a:endParaRPr lang="ru-RU" sz="2400" b="1" cap="all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764110" y="1764407"/>
            <a:ext cx="7632848" cy="4952506"/>
          </a:xfrm>
        </p:spPr>
        <p:txBody>
          <a:bodyPr>
            <a:noAutofit/>
          </a:bodyPr>
          <a:lstStyle/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 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сиріт    -  1 чол.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 позбавлених батьківського  піклування  - 1 чол.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 – інвалідів  - 18 чол.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Дітей з інклюзивною формою навчання -11 учнів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 з багатодітних родин – 136 (115 учнів і 21  дитина в ДНЗ).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 переселенців – 42 учня.</a:t>
            </a:r>
          </a:p>
          <a:p>
            <a:pPr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Діти батьки,яких воюють в зоні АТО - 11 учнів.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 з малозабезпечених родин  -  9 учнів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Дітей, що постраждали у наслідок аварії на ЧАЄС –  7 (6 учнів і 1 дитина у ДНЗ)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Неповних сімей – 122 сім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Діти,які знаходяться у складних життєвих умовах  -  5 сімей в них 6 дітей.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Діти,які перебувають на шкільному обліку  - 12 чол. </a:t>
            </a:r>
          </a:p>
        </p:txBody>
      </p:sp>
    </p:spTree>
    <p:extLst>
      <p:ext uri="{BB962C8B-B14F-4D97-AF65-F5344CB8AC3E}">
        <p14:creationId xmlns:p14="http://schemas.microsoft.com/office/powerpoint/2010/main" val="15992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0834" y="2073702"/>
            <a:ext cx="4322499" cy="897298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+mn-lt"/>
              </a:rPr>
              <a:t>ПСИХОЛОГІЧНА СЛУЖБА СЬОГОДНІ, це</a:t>
            </a:r>
            <a:r>
              <a:rPr lang="uk-UA" sz="2400" dirty="0">
                <a:solidFill>
                  <a:srgbClr val="002060"/>
                </a:solidFill>
                <a:latin typeface="+mn-lt"/>
              </a:rPr>
              <a:t>:</a:t>
            </a: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1941568" y="3115456"/>
            <a:ext cx="7235505" cy="4264091"/>
          </a:xfrm>
        </p:spPr>
        <p:txBody>
          <a:bodyPr>
            <a:noAutofit/>
          </a:bodyPr>
          <a:lstStyle/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Експериментальний майданчик;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Участь у проектах;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Підтримка та впровадження інклюзивної освіти;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Карта розвитку особистості учня;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Супроводження обдарованої дитини;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Електронна база даних;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Діагностика та корекція на всіх вікових етапах;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Групова та індивідуальна робота;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Консультування учнів;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Консультування та співпраця з батьками;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Консультування та співпраця з класними керівниками та вчителями; 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Впровадження індивідуальної та групової роботи в педагогічний колектив;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Програма профорієнтації.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620094" y="685590"/>
            <a:ext cx="7995507" cy="76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uk-UA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СОЦІАЛЬНО-ПСИХОЛОГІЧНА СЛУЖБА</a:t>
            </a:r>
            <a:endParaRPr lang="uk-UA" sz="3000" dirty="0">
              <a:solidFill>
                <a:srgbClr val="00206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772222" y="1449075"/>
            <a:ext cx="6603790" cy="5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00736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801472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202207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602943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uk-UA" sz="2200" b="1" dirty="0">
                <a:solidFill>
                  <a:srgbClr val="002060"/>
                </a:solidFill>
                <a:latin typeface="+mn-lt"/>
              </a:rPr>
              <a:t>Керівник</a:t>
            </a:r>
            <a:r>
              <a:rPr lang="uk-UA" sz="2200" b="1" dirty="0">
                <a:solidFill>
                  <a:srgbClr val="002060"/>
                </a:solidFill>
              </a:rPr>
              <a:t> </a:t>
            </a:r>
            <a:r>
              <a:rPr lang="uk-UA" sz="2200" b="1" dirty="0">
                <a:solidFill>
                  <a:srgbClr val="002060"/>
                </a:solidFill>
                <a:latin typeface="+mn-lt"/>
              </a:rPr>
              <a:t>практичний психолог Пономаренко І</a:t>
            </a:r>
            <a:r>
              <a:rPr lang="uk-UA" sz="2200" b="1" dirty="0">
                <a:solidFill>
                  <a:srgbClr val="002060"/>
                </a:solidFill>
              </a:rPr>
              <a:t>. 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C:\Users\POL\Desktop\фото для отчета\IMG_6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16965" y="1386577"/>
            <a:ext cx="1849207" cy="1316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5" descr="20180328_140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22252" y="2268463"/>
            <a:ext cx="3005219" cy="2064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Содержимое 3" descr="20180217_0927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1120" y="4449105"/>
            <a:ext cx="2474288" cy="1596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Театр\Desktop\Пасхальний ярмарок\IMG_20180404_134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492" y="1271403"/>
            <a:ext cx="3623527" cy="2879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057" y="180231"/>
            <a:ext cx="8424936" cy="800219"/>
          </a:xfrm>
        </p:spPr>
        <p:txBody>
          <a:bodyPr/>
          <a:lstStyle/>
          <a:p>
            <a:pPr eaLnBrk="1" hangingPunct="1">
              <a:defRPr/>
            </a:pPr>
            <a:r>
              <a:rPr lang="uk-UA" sz="26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Центр Регіональної культури - </a:t>
            </a:r>
            <a:r>
              <a:rPr lang="uk-UA" sz="26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осередок</a:t>
            </a:r>
            <a:r>
              <a:rPr lang="uk-UA" sz="26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uk-UA" sz="26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збереження традицій українського народу</a:t>
            </a:r>
            <a:endParaRPr lang="ru-RU" sz="2600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3564" y="1501587"/>
            <a:ext cx="3648461" cy="24622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200" dirty="0" smtClean="0">
                <a:solidFill>
                  <a:srgbClr val="002060"/>
                </a:solidFill>
                <a:cs typeface="Arial" pitchFamily="34" charset="0"/>
              </a:rPr>
              <a:t>20 гуртків,  </a:t>
            </a:r>
            <a:r>
              <a:rPr lang="uk-UA" sz="2200" dirty="0">
                <a:solidFill>
                  <a:srgbClr val="002060"/>
                </a:solidFill>
                <a:cs typeface="Arial" pitchFamily="34" charset="0"/>
              </a:rPr>
              <a:t>500 </a:t>
            </a:r>
            <a:r>
              <a:rPr lang="uk-UA" sz="2200" dirty="0" smtClean="0">
                <a:solidFill>
                  <a:srgbClr val="002060"/>
                </a:solidFill>
                <a:cs typeface="Arial" pitchFamily="34" charset="0"/>
              </a:rPr>
              <a:t>вихованців</a:t>
            </a:r>
          </a:p>
          <a:p>
            <a:pPr eaLnBrk="1" hangingPunct="1">
              <a:buFontTx/>
              <a:buNone/>
              <a:defRPr/>
            </a:pPr>
            <a:endParaRPr lang="uk-UA" sz="2200" dirty="0">
              <a:solidFill>
                <a:srgbClr val="002060"/>
              </a:solidFill>
              <a:cs typeface="Arial" pitchFamily="34" charset="0"/>
            </a:endParaRPr>
          </a:p>
          <a:p>
            <a:pPr marL="306838" indent="-306838">
              <a:buFont typeface="Wingdings" pitchFamily="2" charset="2"/>
              <a:buChar char="ü"/>
              <a:defRPr/>
            </a:pPr>
            <a:r>
              <a:rPr lang="uk-UA" sz="2200" dirty="0">
                <a:solidFill>
                  <a:srgbClr val="002060"/>
                </a:solidFill>
                <a:cs typeface="Arial" pitchFamily="34" charset="0"/>
              </a:rPr>
              <a:t>гончарне </a:t>
            </a:r>
            <a:r>
              <a:rPr lang="uk-UA" sz="2200" dirty="0" smtClean="0">
                <a:solidFill>
                  <a:srgbClr val="002060"/>
                </a:solidFill>
                <a:cs typeface="Arial" pitchFamily="34" charset="0"/>
              </a:rPr>
              <a:t>мистецтво</a:t>
            </a:r>
            <a:r>
              <a:rPr lang="en-US" sz="22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uk-UA" sz="2200" dirty="0">
              <a:solidFill>
                <a:srgbClr val="002060"/>
              </a:solidFill>
              <a:cs typeface="Arial" pitchFamily="34" charset="0"/>
            </a:endParaRPr>
          </a:p>
          <a:p>
            <a:pPr marL="306838" indent="-306838">
              <a:buFont typeface="Wingdings" pitchFamily="2" charset="2"/>
              <a:buChar char="ü"/>
              <a:defRPr/>
            </a:pPr>
            <a:r>
              <a:rPr lang="uk-UA" sz="2200" dirty="0">
                <a:solidFill>
                  <a:srgbClr val="002060"/>
                </a:solidFill>
                <a:cs typeface="Arial" pitchFamily="34" charset="0"/>
              </a:rPr>
              <a:t>петриківський розпис </a:t>
            </a:r>
          </a:p>
          <a:p>
            <a:pPr marL="306838" indent="-306838">
              <a:buFont typeface="Wingdings" pitchFamily="2" charset="2"/>
              <a:buChar char="ü"/>
              <a:defRPr/>
            </a:pPr>
            <a:r>
              <a:rPr lang="uk-UA" sz="2200" dirty="0">
                <a:solidFill>
                  <a:srgbClr val="002060"/>
                </a:solidFill>
                <a:cs typeface="Arial" pitchFamily="34" charset="0"/>
              </a:rPr>
              <a:t> народна творчість</a:t>
            </a:r>
          </a:p>
          <a:p>
            <a:pPr marL="306838" indent="-306838">
              <a:buFont typeface="Wingdings" pitchFamily="2" charset="2"/>
              <a:buChar char="ü"/>
              <a:defRPr/>
            </a:pPr>
            <a:r>
              <a:rPr lang="uk-UA" sz="2200" dirty="0" smtClean="0">
                <a:solidFill>
                  <a:srgbClr val="002060"/>
                </a:solidFill>
                <a:cs typeface="Arial" pitchFamily="34" charset="0"/>
              </a:rPr>
              <a:t>благодійні </a:t>
            </a:r>
            <a:r>
              <a:rPr lang="uk-UA" sz="2200" dirty="0">
                <a:solidFill>
                  <a:srgbClr val="002060"/>
                </a:solidFill>
                <a:cs typeface="Arial" pitchFamily="34" charset="0"/>
              </a:rPr>
              <a:t>ярмарки </a:t>
            </a:r>
          </a:p>
        </p:txBody>
      </p:sp>
      <p:pic>
        <p:nvPicPr>
          <p:cNvPr id="2053" name="Picture 7" descr="C:\Users\Театр\Desktop\Пасхальний ярмарок\IMG_20180404_133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9"/>
          <a:stretch>
            <a:fillRect/>
          </a:stretch>
        </p:blipFill>
        <p:spPr bwMode="auto">
          <a:xfrm>
            <a:off x="6732661" y="4477339"/>
            <a:ext cx="3357635" cy="2364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Театр\Desktop\црк\Шкільний квест\DSC_47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7"/>
          <a:stretch>
            <a:fillRect/>
          </a:stretch>
        </p:blipFill>
        <p:spPr bwMode="auto">
          <a:xfrm>
            <a:off x="3249562" y="4500711"/>
            <a:ext cx="3187251" cy="2364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33" y="4500711"/>
            <a:ext cx="1647984" cy="236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9" descr="C:\Users\Театр\Pictures\img0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067" y="1663812"/>
            <a:ext cx="1422926" cy="209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564" y="1041219"/>
            <a:ext cx="4682610" cy="460368"/>
          </a:xfrm>
          <a:prstGeom prst="rect">
            <a:avLst/>
          </a:prstGeom>
          <a:noFill/>
        </p:spPr>
        <p:txBody>
          <a:bodyPr wrap="square" lIns="90156" tIns="45078" rIns="90156" bIns="45078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Чурай В.В.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2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C:\Users\Театр\Desktop\Фото Снежная\IMG-bbeecc37aedd9ee2eda5ce3a799d5ecf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t="30681" r="7586"/>
          <a:stretch/>
        </p:blipFill>
        <p:spPr bwMode="auto">
          <a:xfrm>
            <a:off x="3884637" y="1736473"/>
            <a:ext cx="3109089" cy="2162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Текст 2"/>
          <p:cNvSpPr>
            <a:spLocks noGrp="1"/>
          </p:cNvSpPr>
          <p:nvPr>
            <p:ph type="body" idx="1"/>
          </p:nvPr>
        </p:nvSpPr>
        <p:spPr>
          <a:xfrm>
            <a:off x="2151440" y="1066577"/>
            <a:ext cx="6277613" cy="44114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800" dirty="0">
                <a:solidFill>
                  <a:srgbClr val="002060"/>
                </a:solidFill>
                <a:latin typeface="Arial Black" pitchFamily="34" charset="0"/>
              </a:rPr>
              <a:t>   </a:t>
            </a:r>
            <a:endParaRPr lang="ru-RU" sz="35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076" name="Заголовок 1"/>
          <p:cNvSpPr>
            <a:spLocks noGrp="1"/>
          </p:cNvSpPr>
          <p:nvPr>
            <p:ph type="title"/>
          </p:nvPr>
        </p:nvSpPr>
        <p:spPr>
          <a:xfrm>
            <a:off x="1332062" y="191617"/>
            <a:ext cx="8435574" cy="7217360"/>
          </a:xfrm>
        </p:spPr>
        <p:txBody>
          <a:bodyPr/>
          <a:lstStyle/>
          <a:p>
            <a:pPr algn="l" eaLnBrk="1" hangingPunct="1"/>
            <a:r>
              <a:rPr lang="uk-UA" sz="26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uk-UA" sz="2600" b="1" dirty="0" smtClean="0">
                <a:solidFill>
                  <a:srgbClr val="002060"/>
                </a:solidFill>
                <a:latin typeface="+mn-lt"/>
              </a:rPr>
            </a:br>
            <a:r>
              <a:rPr lang="uk-UA" sz="2600" b="1" dirty="0" smtClean="0">
                <a:solidFill>
                  <a:srgbClr val="002060"/>
                </a:solidFill>
                <a:latin typeface="+mn-lt"/>
              </a:rPr>
              <a:t>ГУРТКИ ХУДОЖНЬО-ЕСТЕТИЧНОГО ПРОФІЛЮ</a:t>
            </a:r>
            <a:br>
              <a:rPr lang="uk-UA" sz="2600" b="1" dirty="0" smtClean="0">
                <a:solidFill>
                  <a:srgbClr val="002060"/>
                </a:solidFill>
                <a:latin typeface="+mn-lt"/>
              </a:rPr>
            </a:b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Хоровий </a:t>
            </a:r>
            <a:r>
              <a:rPr lang="uk-UA" sz="2000" b="1" dirty="0">
                <a:solidFill>
                  <a:srgbClr val="002060"/>
                </a:solidFill>
                <a:latin typeface="+mn-lt"/>
              </a:rPr>
              <a:t>колектив «</a:t>
            </a:r>
            <a:r>
              <a:rPr lang="uk-UA" sz="2000" b="1" dirty="0" err="1">
                <a:solidFill>
                  <a:srgbClr val="002060"/>
                </a:solidFill>
                <a:latin typeface="+mn-lt"/>
              </a:rPr>
              <a:t>Домісолька</a:t>
            </a: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»,                   Керівник Дичок В.В.</a:t>
            </a:r>
            <a:br>
              <a:rPr lang="uk-UA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uk-UA" b="1" dirty="0" smtClean="0">
                <a:solidFill>
                  <a:srgbClr val="002060"/>
                </a:solidFill>
                <a:latin typeface="+mn-lt"/>
              </a:rPr>
              <a:t>вокальний </a:t>
            </a:r>
            <a:r>
              <a:rPr lang="uk-UA" b="1" dirty="0">
                <a:solidFill>
                  <a:srgbClr val="002060"/>
                </a:solidFill>
                <a:latin typeface="+mn-lt"/>
              </a:rPr>
              <a:t>ансамбль «Каданс», </a:t>
            </a:r>
            <a:r>
              <a:rPr lang="uk-UA" b="1" dirty="0" smtClean="0">
                <a:solidFill>
                  <a:srgbClr val="002060"/>
                </a:solidFill>
                <a:latin typeface="+mn-lt"/>
              </a:rPr>
              <a:t>вокальна студія</a:t>
            </a:r>
            <a:br>
              <a:rPr lang="uk-UA" b="1" dirty="0" smtClean="0">
                <a:solidFill>
                  <a:srgbClr val="002060"/>
                </a:solidFill>
                <a:latin typeface="+mn-lt"/>
              </a:rPr>
            </a:br>
            <a:r>
              <a:rPr lang="uk-UA" sz="24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uk-UA" sz="2400" b="1" dirty="0">
                <a:solidFill>
                  <a:srgbClr val="002060"/>
                </a:solidFill>
                <a:latin typeface="+mn-lt"/>
              </a:rPr>
            </a:br>
            <a:r>
              <a:rPr lang="uk-UA" sz="24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+mn-lt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800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800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1100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uk-UA" sz="2800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800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800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uk-UA" i="1" dirty="0">
                <a:solidFill>
                  <a:srgbClr val="002060"/>
                </a:solidFill>
                <a:latin typeface="+mn-lt"/>
              </a:rPr>
              <a:t>У центрі виховується 150 юних </a:t>
            </a:r>
            <a:r>
              <a:rPr lang="uk-UA" i="1" dirty="0" smtClean="0">
                <a:solidFill>
                  <a:srgbClr val="002060"/>
                </a:solidFill>
                <a:latin typeface="+mn-lt"/>
              </a:rPr>
              <a:t>вокалістів. </a:t>
            </a:r>
            <a:br>
              <a:rPr lang="uk-UA" i="1" dirty="0" smtClean="0">
                <a:solidFill>
                  <a:srgbClr val="002060"/>
                </a:solidFill>
                <a:latin typeface="+mn-lt"/>
              </a:rPr>
            </a:br>
            <a:r>
              <a:rPr lang="uk-UA" i="1" dirty="0" smtClean="0">
                <a:solidFill>
                  <a:srgbClr val="002060"/>
                </a:solidFill>
                <a:latin typeface="+mn-lt"/>
              </a:rPr>
              <a:t>Колективи </a:t>
            </a:r>
            <a:r>
              <a:rPr lang="uk-UA" i="1" dirty="0">
                <a:solidFill>
                  <a:srgbClr val="002060"/>
                </a:solidFill>
                <a:latin typeface="+mn-lt"/>
              </a:rPr>
              <a:t>є багаторазовими переможцями фестивалів та конкурсів</a:t>
            </a:r>
            <a:r>
              <a:rPr lang="uk-UA" i="1" dirty="0" smtClean="0">
                <a:solidFill>
                  <a:srgbClr val="002060"/>
                </a:solidFill>
                <a:latin typeface="+mn-lt"/>
              </a:rPr>
              <a:t>, </a:t>
            </a:r>
            <a:r>
              <a:rPr lang="en-US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i="1" dirty="0" smtClean="0">
                <a:solidFill>
                  <a:srgbClr val="002060"/>
                </a:solidFill>
                <a:latin typeface="+mn-lt"/>
              </a:rPr>
            </a:br>
            <a:r>
              <a:rPr lang="en-US" i="1" dirty="0" smtClean="0">
                <a:solidFill>
                  <a:srgbClr val="002060"/>
                </a:solidFill>
                <a:latin typeface="+mn-lt"/>
              </a:rPr>
              <a:t>    </a:t>
            </a:r>
            <a:r>
              <a:rPr lang="uk-UA" i="1" dirty="0">
                <a:solidFill>
                  <a:srgbClr val="002060"/>
                </a:solidFill>
                <a:latin typeface="+mn-lt"/>
              </a:rPr>
              <a:t>своїми виступами  прикрашають концерти </a:t>
            </a:r>
            <a:r>
              <a:rPr lang="uk-UA" i="1" dirty="0" smtClean="0">
                <a:solidFill>
                  <a:srgbClr val="002060"/>
                </a:solidFill>
                <a:latin typeface="+mn-lt"/>
              </a:rPr>
              <a:t>та свята нашого міста</a:t>
            </a:r>
            <a:r>
              <a:rPr lang="uk-UA" i="1" dirty="0">
                <a:solidFill>
                  <a:srgbClr val="002060"/>
                </a:solidFill>
                <a:latin typeface="+mn-lt"/>
              </a:rPr>
              <a:t>.</a:t>
            </a:r>
            <a:br>
              <a:rPr lang="uk-UA" i="1" dirty="0">
                <a:solidFill>
                  <a:srgbClr val="002060"/>
                </a:solidFill>
                <a:latin typeface="+mn-lt"/>
              </a:rPr>
            </a:br>
            <a:r>
              <a:rPr lang="uk-UA" sz="2000" b="1" dirty="0">
                <a:solidFill>
                  <a:srgbClr val="002060"/>
                </a:solidFill>
                <a:latin typeface="+mn-lt"/>
              </a:rPr>
              <a:t>Театральні студії « </a:t>
            </a:r>
            <a:r>
              <a:rPr lang="uk-UA" sz="2000" b="1" dirty="0" err="1">
                <a:solidFill>
                  <a:srgbClr val="002060"/>
                </a:solidFill>
                <a:latin typeface="+mn-lt"/>
              </a:rPr>
              <a:t>Кукляндія</a:t>
            </a:r>
            <a:r>
              <a:rPr lang="uk-UA" sz="2000" b="1" dirty="0">
                <a:solidFill>
                  <a:srgbClr val="002060"/>
                </a:solidFill>
                <a:latin typeface="+mn-lt"/>
              </a:rPr>
              <a:t> » та « Феєрія </a:t>
            </a: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»</a:t>
            </a:r>
            <a:r>
              <a:rPr lang="uk-UA" sz="20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uk-UA" sz="2000" b="1" dirty="0">
                <a:solidFill>
                  <a:srgbClr val="002060"/>
                </a:solidFill>
                <a:latin typeface="+mn-lt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>  </a:t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000" dirty="0" smtClean="0">
                <a:solidFill>
                  <a:srgbClr val="002060"/>
                </a:solidFill>
                <a:latin typeface="+mn-lt"/>
              </a:rPr>
              <a:t>Вистави </a:t>
            </a:r>
            <a:r>
              <a:rPr lang="uk-UA" sz="2000" dirty="0">
                <a:solidFill>
                  <a:srgbClr val="002060"/>
                </a:solidFill>
                <a:latin typeface="+mn-lt"/>
              </a:rPr>
              <a:t>та театралізовані свята за участю юних </a:t>
            </a:r>
            <a:r>
              <a:rPr lang="uk-UA" sz="2000" dirty="0" smtClean="0">
                <a:solidFill>
                  <a:srgbClr val="002060"/>
                </a:solidFill>
                <a:latin typeface="+mn-lt"/>
              </a:rPr>
              <a:t>артистів  </a:t>
            </a:r>
            <a:r>
              <a:rPr lang="uk-UA" sz="2000" dirty="0">
                <a:solidFill>
                  <a:srgbClr val="002060"/>
                </a:solidFill>
                <a:latin typeface="+mn-lt"/>
              </a:rPr>
              <a:t>з успіхом проходять на сценах театрів </a:t>
            </a:r>
            <a:r>
              <a:rPr lang="uk-UA" sz="2000" dirty="0" smtClean="0">
                <a:solidFill>
                  <a:srgbClr val="002060"/>
                </a:solidFill>
                <a:latin typeface="+mn-lt"/>
              </a:rPr>
              <a:t>міста</a:t>
            </a:r>
            <a:endParaRPr lang="ru-RU" sz="2000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107" name="Picture 11" descr="C:\Users\Театр\Desktop\Фото Снежная\IMG-02114123e0493d92695e20dc9171a729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5970" r="8302" b="14966"/>
          <a:stretch/>
        </p:blipFill>
        <p:spPr bwMode="auto">
          <a:xfrm>
            <a:off x="3331503" y="4987127"/>
            <a:ext cx="1804435" cy="1705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Театр\Desktop\белая\Фото Льдинка\IMG_82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743" y="4882061"/>
            <a:ext cx="2352039" cy="1846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13" descr="C:\Users\Театр\Downloads\Афиша СК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94" y="4882061"/>
            <a:ext cx="1340069" cy="1866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 descr="C:\Users\Театр\Pictures\Битва хоров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0" t="5537" r="3187" b="7975"/>
          <a:stretch/>
        </p:blipFill>
        <p:spPr bwMode="auto">
          <a:xfrm>
            <a:off x="1307566" y="1736473"/>
            <a:ext cx="2390033" cy="1888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Театр\Desktop\Фото Снежная\IMG-7f79c5e8d13755fa4629a21c586c106e-V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42" r="4043"/>
          <a:stretch/>
        </p:blipFill>
        <p:spPr bwMode="auto">
          <a:xfrm>
            <a:off x="7077206" y="1822953"/>
            <a:ext cx="2391760" cy="1926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Театр\Pictures\Библио\Зоряне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103" y="5728225"/>
            <a:ext cx="1025485" cy="17935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9"/>
          <a:stretch>
            <a:fillRect/>
          </a:stretch>
        </p:blipFill>
        <p:spPr bwMode="auto">
          <a:xfrm>
            <a:off x="7979691" y="4923550"/>
            <a:ext cx="1039854" cy="1763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5" descr="C:\Users\Театр\Pictures\viber\театр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846" y="3276576"/>
            <a:ext cx="1889583" cy="1591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99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6"/>
          <a:stretch/>
        </p:blipFill>
        <p:spPr bwMode="auto">
          <a:xfrm>
            <a:off x="1404070" y="2304007"/>
            <a:ext cx="8136904" cy="52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035493025"/>
              </p:ext>
            </p:extLst>
          </p:nvPr>
        </p:nvGraphicFramePr>
        <p:xfrm>
          <a:off x="1302427" y="2304007"/>
          <a:ext cx="8340189" cy="594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Горизонтальный свиток 10"/>
          <p:cNvSpPr/>
          <p:nvPr/>
        </p:nvSpPr>
        <p:spPr>
          <a:xfrm>
            <a:off x="2673274" y="1908423"/>
            <a:ext cx="5236886" cy="1152128"/>
          </a:xfrm>
          <a:prstGeom prst="horizontalScroll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166" tIns="45083" rIns="90166" bIns="45083"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МЕДІААКТИВНА ШКОЛА 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</a:rPr>
              <a:t>2017-2018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1202873" y="612279"/>
            <a:ext cx="8177689" cy="115212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166" tIns="45083" rIns="90166" bIns="45083"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НВО № 28 – ШКОЛА НАУКИ, ТВОРЧОСТІ, СПОРТУ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92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471" y="3903338"/>
            <a:ext cx="2533552" cy="2048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2280" y="1456400"/>
            <a:ext cx="8510539" cy="243115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14 педагогів, 750 вихованців, </a:t>
            </a:r>
            <a:r>
              <a:rPr lang="uk-UA" sz="2000" b="1" dirty="0">
                <a:solidFill>
                  <a:srgbClr val="002060"/>
                </a:solidFill>
                <a:latin typeface="+mn-lt"/>
              </a:rPr>
              <a:t>35 </a:t>
            </a: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видів спорту. </a:t>
            </a:r>
            <a:r>
              <a:rPr lang="uk-UA" sz="20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uk-UA" sz="2000" b="1" dirty="0">
                <a:solidFill>
                  <a:srgbClr val="002060"/>
                </a:solidFill>
                <a:latin typeface="+mn-lt"/>
              </a:rPr>
            </a:br>
            <a:r>
              <a:rPr lang="uk-UA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На</a:t>
            </a:r>
            <a:r>
              <a:rPr lang="uk-UA" sz="2000" b="1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2000" b="1" i="1" dirty="0">
                <a:solidFill>
                  <a:srgbClr val="002060"/>
                </a:solidFill>
                <a:latin typeface="+mn-lt"/>
              </a:rPr>
              <a:t>базі школи  працюють спортивні секції з 15 видів спорту:  футбол,  баскетбол,  волейбол,  настільний теніс,  шахи,  художня та  естетична гімнастика,  фітнес (</a:t>
            </a:r>
            <a:r>
              <a:rPr lang="uk-UA" sz="2000" b="1" i="1" dirty="0" err="1">
                <a:solidFill>
                  <a:srgbClr val="002060"/>
                </a:solidFill>
                <a:latin typeface="+mn-lt"/>
              </a:rPr>
              <a:t>чирлідинг</a:t>
            </a:r>
            <a:r>
              <a:rPr lang="uk-UA" sz="2000" b="1" i="1" dirty="0">
                <a:solidFill>
                  <a:srgbClr val="002060"/>
                </a:solidFill>
                <a:latin typeface="+mn-lt"/>
              </a:rPr>
              <a:t>),   кікбоксинг,   рукопашний бій,  карате </a:t>
            </a:r>
            <a:r>
              <a:rPr lang="uk-UA" sz="2000" b="1" i="1" dirty="0" err="1">
                <a:solidFill>
                  <a:srgbClr val="002060"/>
                </a:solidFill>
                <a:latin typeface="+mn-lt"/>
              </a:rPr>
              <a:t>кіокушинкай</a:t>
            </a:r>
            <a:r>
              <a:rPr lang="uk-UA" sz="2000" b="1" i="1" dirty="0">
                <a:solidFill>
                  <a:srgbClr val="002060"/>
                </a:solidFill>
                <a:latin typeface="+mn-lt"/>
              </a:rPr>
              <a:t>,  </a:t>
            </a:r>
            <a:r>
              <a:rPr lang="uk-UA" sz="2000" b="1" i="1" dirty="0" err="1">
                <a:solidFill>
                  <a:srgbClr val="002060"/>
                </a:solidFill>
                <a:latin typeface="+mn-lt"/>
              </a:rPr>
              <a:t>таеквон-до</a:t>
            </a:r>
            <a:r>
              <a:rPr lang="uk-UA" sz="2000" b="1" i="1" dirty="0">
                <a:solidFill>
                  <a:srgbClr val="002060"/>
                </a:solidFill>
                <a:latin typeface="+mn-lt"/>
              </a:rPr>
              <a:t> ІТФ,  силова підготовка,  кульова стрільба,  туризм. Також діють гуртки оздоровчої спрямованості: </a:t>
            </a:r>
            <a:r>
              <a:rPr lang="uk-UA" sz="2000" b="1" i="1" dirty="0" smtClean="0">
                <a:solidFill>
                  <a:srgbClr val="002060"/>
                </a:solidFill>
                <a:latin typeface="+mn-lt"/>
              </a:rPr>
              <a:t> “</a:t>
            </a:r>
            <a:r>
              <a:rPr lang="uk-UA" sz="2000" b="1" i="1" dirty="0">
                <a:solidFill>
                  <a:srgbClr val="002060"/>
                </a:solidFill>
                <a:latin typeface="+mn-lt"/>
              </a:rPr>
              <a:t>СК </a:t>
            </a:r>
            <a:r>
              <a:rPr lang="uk-UA" sz="2000" b="1" i="1" dirty="0" err="1">
                <a:solidFill>
                  <a:srgbClr val="002060"/>
                </a:solidFill>
                <a:latin typeface="+mn-lt"/>
              </a:rPr>
              <a:t>Фізкультуркіна</a:t>
            </a:r>
            <a:r>
              <a:rPr lang="uk-UA" sz="2000" b="1" i="1" dirty="0">
                <a:solidFill>
                  <a:srgbClr val="002060"/>
                </a:solidFill>
                <a:latin typeface="+mn-lt"/>
              </a:rPr>
              <a:t>”, “Оздоровча гімнастика”, “Оздоровчо-реабілітаційна секція”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53" name="Picture 4" descr="F:\!! Наташа\настольный теннис\IMG_1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0674" y="3892985"/>
            <a:ext cx="2983291" cy="1973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5" descr="D:\Худож. гімн. 27.02.2018\IMG_1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2382" y="4067679"/>
            <a:ext cx="1468264" cy="2667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9508" y="5076731"/>
            <a:ext cx="1271635" cy="1970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56" name="Прямоугольник 2"/>
          <p:cNvSpPr>
            <a:spLocks noChangeArrowheads="1"/>
          </p:cNvSpPr>
          <p:nvPr/>
        </p:nvSpPr>
        <p:spPr bwMode="auto">
          <a:xfrm>
            <a:off x="1620094" y="127775"/>
            <a:ext cx="7654912" cy="9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800" b="1" cap="all" dirty="0">
                <a:solidFill>
                  <a:srgbClr val="002060"/>
                </a:solidFill>
              </a:rPr>
              <a:t>Відділ  фізкультурно-оздоровчої  </a:t>
            </a:r>
          </a:p>
          <a:p>
            <a:pPr algn="ctr"/>
            <a:r>
              <a:rPr lang="uk-UA" sz="2800" b="1" cap="all" dirty="0">
                <a:solidFill>
                  <a:srgbClr val="002060"/>
                </a:solidFill>
              </a:rPr>
              <a:t>та спортивно-масової  роботи</a:t>
            </a:r>
            <a:endParaRPr lang="ru-RU" sz="2800" cap="all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0254" y="961552"/>
            <a:ext cx="5012423" cy="466756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відділу  Горбатюк Н.В.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7728" y="5148783"/>
            <a:ext cx="1986372" cy="1900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D:\Чирлідинг\Черлідинг чемп. області 18.11.2017\IMG_20171118_092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590" y="4778573"/>
            <a:ext cx="3108167" cy="2575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1692102" y="540271"/>
            <a:ext cx="8010901" cy="3785652"/>
          </a:xfrm>
        </p:spPr>
        <p:txBody>
          <a:bodyPr/>
          <a:lstStyle/>
          <a:p>
            <a:pPr algn="l"/>
            <a:r>
              <a:rPr lang="uk-UA" sz="3200" b="1" dirty="0" smtClean="0">
                <a:solidFill>
                  <a:srgbClr val="002060"/>
                </a:solidFill>
                <a:latin typeface="+mn-lt"/>
              </a:rPr>
              <a:t>       СПОРТИВНА </a:t>
            </a:r>
            <a:r>
              <a:rPr lang="uk-UA" sz="3200" b="1" dirty="0">
                <a:solidFill>
                  <a:srgbClr val="002060"/>
                </a:solidFill>
                <a:latin typeface="+mn-lt"/>
              </a:rPr>
              <a:t>ГОРДІСТЬ ШКОЛИ  </a:t>
            </a:r>
            <a:r>
              <a:rPr lang="uk-UA" sz="32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uk-UA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uk-UA" sz="3200" b="1" dirty="0" smtClean="0">
                <a:solidFill>
                  <a:srgbClr val="002060"/>
                </a:solidFill>
                <a:latin typeface="+mn-lt"/>
              </a:rPr>
              <a:t>           </a:t>
            </a: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2017-2018 </a:t>
            </a:r>
            <a:r>
              <a:rPr lang="uk-UA" sz="2800" b="1" dirty="0" err="1">
                <a:solidFill>
                  <a:srgbClr val="002060"/>
                </a:solidFill>
                <a:latin typeface="+mn-lt"/>
              </a:rPr>
              <a:t>н.р</a:t>
            </a:r>
            <a:r>
              <a:rPr lang="uk-UA" sz="2800" b="1" dirty="0">
                <a:solidFill>
                  <a:srgbClr val="002060"/>
                </a:solidFill>
                <a:latin typeface="+mn-lt"/>
              </a:rPr>
              <a:t>. – команда з </a:t>
            </a:r>
            <a:r>
              <a:rPr lang="uk-UA" sz="2800" b="1" dirty="0" err="1">
                <a:solidFill>
                  <a:srgbClr val="002060"/>
                </a:solidFill>
                <a:latin typeface="+mn-lt"/>
              </a:rPr>
              <a:t>чирлідингу</a:t>
            </a:r>
            <a:r>
              <a:rPr lang="uk-UA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32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uk-UA" sz="3200" b="1" dirty="0">
                <a:solidFill>
                  <a:srgbClr val="002060"/>
                </a:solidFill>
                <a:latin typeface="+mn-lt"/>
              </a:rPr>
            </a:br>
            <a:r>
              <a:rPr lang="uk-UA" sz="2400" dirty="0">
                <a:solidFill>
                  <a:srgbClr val="002060"/>
                </a:solidFill>
                <a:latin typeface="+mn-lt"/>
              </a:rPr>
              <a:t>Керівники команди</a:t>
            </a:r>
            <a:r>
              <a:rPr lang="uk-UA" sz="2400" dirty="0" smtClean="0">
                <a:solidFill>
                  <a:srgbClr val="002060"/>
                </a:solidFill>
                <a:latin typeface="+mn-lt"/>
              </a:rPr>
              <a:t>:</a:t>
            </a:r>
            <a:br>
              <a:rPr lang="uk-UA" sz="2400" dirty="0" smtClean="0">
                <a:solidFill>
                  <a:srgbClr val="002060"/>
                </a:solidFill>
                <a:latin typeface="+mn-lt"/>
              </a:rPr>
            </a:br>
            <a:r>
              <a:rPr lang="uk-UA" sz="2400" dirty="0" err="1" smtClean="0">
                <a:solidFill>
                  <a:srgbClr val="002060"/>
                </a:solidFill>
                <a:latin typeface="+mn-lt"/>
              </a:rPr>
              <a:t>Пермінова</a:t>
            </a:r>
            <a:r>
              <a:rPr lang="uk-UA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2400" dirty="0">
                <a:solidFill>
                  <a:srgbClr val="002060"/>
                </a:solidFill>
                <a:latin typeface="+mn-lt"/>
              </a:rPr>
              <a:t>Т.І., </a:t>
            </a:r>
            <a:r>
              <a:rPr lang="uk-UA" sz="2400" dirty="0" err="1">
                <a:solidFill>
                  <a:srgbClr val="002060"/>
                </a:solidFill>
                <a:latin typeface="+mn-lt"/>
              </a:rPr>
              <a:t>Смольська</a:t>
            </a:r>
            <a:r>
              <a:rPr lang="uk-UA" sz="2400" dirty="0">
                <a:solidFill>
                  <a:srgbClr val="002060"/>
                </a:solidFill>
                <a:latin typeface="+mn-lt"/>
              </a:rPr>
              <a:t> В.О., </a:t>
            </a:r>
            <a:r>
              <a:rPr lang="uk-UA" sz="2400" dirty="0" err="1">
                <a:solidFill>
                  <a:srgbClr val="002060"/>
                </a:solidFill>
                <a:latin typeface="+mn-lt"/>
              </a:rPr>
              <a:t>Хайруліна</a:t>
            </a:r>
            <a:r>
              <a:rPr lang="uk-UA" sz="2400" dirty="0">
                <a:solidFill>
                  <a:srgbClr val="002060"/>
                </a:solidFill>
                <a:latin typeface="+mn-lt"/>
              </a:rPr>
              <a:t> Т.І</a:t>
            </a:r>
            <a:r>
              <a:rPr lang="uk-UA" sz="2400" b="1" dirty="0">
                <a:solidFill>
                  <a:srgbClr val="002060"/>
                </a:solidFill>
                <a:latin typeface="+mn-lt"/>
              </a:rPr>
              <a:t>. </a:t>
            </a:r>
            <a:br>
              <a:rPr lang="uk-UA" sz="2400" b="1" dirty="0">
                <a:solidFill>
                  <a:srgbClr val="002060"/>
                </a:solidFill>
                <a:latin typeface="+mn-lt"/>
              </a:rPr>
            </a:br>
            <a:r>
              <a:rPr lang="uk-UA" sz="2200" dirty="0">
                <a:solidFill>
                  <a:srgbClr val="002060"/>
                </a:solidFill>
                <a:latin typeface="+mn-lt"/>
              </a:rPr>
              <a:t>Команда учнів 8-Б класу – срібні призери обласного фестивалю шкільних груп підтримки;</a:t>
            </a:r>
            <a:br>
              <a:rPr lang="uk-UA" sz="2200" dirty="0">
                <a:solidFill>
                  <a:srgbClr val="002060"/>
                </a:solidFill>
                <a:latin typeface="+mn-lt"/>
              </a:rPr>
            </a:br>
            <a:r>
              <a:rPr lang="uk-UA" sz="2200" dirty="0">
                <a:solidFill>
                  <a:srgbClr val="002060"/>
                </a:solidFill>
                <a:latin typeface="+mn-lt"/>
              </a:rPr>
              <a:t>4 місце у чемпіонаті області  з </a:t>
            </a:r>
            <a:r>
              <a:rPr lang="uk-UA" sz="2200" dirty="0" err="1">
                <a:solidFill>
                  <a:srgbClr val="002060"/>
                </a:solidFill>
                <a:latin typeface="+mn-lt"/>
              </a:rPr>
              <a:t>чирлідингу</a:t>
            </a:r>
            <a:r>
              <a:rPr lang="uk-UA" sz="2200" dirty="0">
                <a:solidFill>
                  <a:srgbClr val="002060"/>
                </a:solidFill>
                <a:latin typeface="+mn-lt"/>
              </a:rPr>
              <a:t> олімпіади “</a:t>
            </a:r>
            <a:r>
              <a:rPr lang="uk-UA" sz="2200" dirty="0" err="1">
                <a:solidFill>
                  <a:srgbClr val="002060"/>
                </a:solidFill>
                <a:latin typeface="+mn-lt"/>
              </a:rPr>
              <a:t>Сузір</a:t>
            </a:r>
            <a:r>
              <a:rPr lang="en-US" sz="2200" dirty="0">
                <a:solidFill>
                  <a:srgbClr val="002060"/>
                </a:solidFill>
                <a:latin typeface="+mn-lt"/>
              </a:rPr>
              <a:t>’</a:t>
            </a:r>
            <a:r>
              <a:rPr lang="uk-UA" sz="2200" dirty="0">
                <a:solidFill>
                  <a:srgbClr val="002060"/>
                </a:solidFill>
                <a:latin typeface="+mn-lt"/>
              </a:rPr>
              <a:t>я спорту” ;</a:t>
            </a:r>
            <a:br>
              <a:rPr lang="uk-UA" sz="2200" dirty="0">
                <a:solidFill>
                  <a:srgbClr val="002060"/>
                </a:solidFill>
                <a:latin typeface="+mn-lt"/>
              </a:rPr>
            </a:br>
            <a:r>
              <a:rPr lang="uk-UA" sz="2200" dirty="0">
                <a:solidFill>
                  <a:srgbClr val="002060"/>
                </a:solidFill>
                <a:latin typeface="+mn-lt"/>
              </a:rPr>
              <a:t>Л</a:t>
            </a:r>
            <a:r>
              <a:rPr lang="uk-UA" sz="2200" dirty="0" smtClean="0">
                <a:solidFill>
                  <a:srgbClr val="002060"/>
                </a:solidFill>
                <a:latin typeface="+mn-lt"/>
              </a:rPr>
              <a:t>ауреати </a:t>
            </a:r>
            <a:r>
              <a:rPr lang="uk-UA" sz="2200" dirty="0">
                <a:solidFill>
                  <a:srgbClr val="002060"/>
                </a:solidFill>
                <a:latin typeface="+mn-lt"/>
              </a:rPr>
              <a:t>І Всеукраїнського фестивалю шкільних груп підтримки;</a:t>
            </a:r>
            <a:br>
              <a:rPr lang="uk-UA" sz="2200" dirty="0">
                <a:solidFill>
                  <a:srgbClr val="002060"/>
                </a:solidFill>
                <a:latin typeface="+mn-lt"/>
              </a:rPr>
            </a:br>
            <a:r>
              <a:rPr lang="uk-UA" sz="2200" dirty="0">
                <a:solidFill>
                  <a:srgbClr val="002060"/>
                </a:solidFill>
                <a:latin typeface="+mn-lt"/>
              </a:rPr>
              <a:t>В</a:t>
            </a:r>
            <a:r>
              <a:rPr lang="uk-UA" sz="2200" dirty="0" smtClean="0">
                <a:solidFill>
                  <a:srgbClr val="002060"/>
                </a:solidFill>
                <a:latin typeface="+mn-lt"/>
              </a:rPr>
              <a:t>олодарі </a:t>
            </a:r>
            <a:r>
              <a:rPr lang="uk-UA" sz="2200" dirty="0">
                <a:solidFill>
                  <a:srgbClr val="002060"/>
                </a:solidFill>
                <a:latin typeface="+mn-lt"/>
              </a:rPr>
              <a:t>“Гран-Прі” шкільного фітнес-фестивалю</a:t>
            </a:r>
            <a:r>
              <a:rPr lang="uk-UA" sz="2400" dirty="0">
                <a:solidFill>
                  <a:srgbClr val="002060"/>
                </a:solidFill>
                <a:latin typeface="+mn-lt"/>
              </a:rPr>
              <a:t>.</a:t>
            </a:r>
            <a:endParaRPr lang="ru-RU" sz="31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124" name="Picture 2" descr="D:\Чирлідинг\Черлідинг чемп. області 18.11.2017\20151118_103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26" y="4780386"/>
            <a:ext cx="3929413" cy="2575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C:\Users\User\Downloads\20180510_142014.jpg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 l="4391" t="1517" r="5598" b="1414"/>
          <a:stretch>
            <a:fillRect/>
          </a:stretch>
        </p:blipFill>
        <p:spPr bwMode="auto">
          <a:xfrm>
            <a:off x="7061870" y="2861742"/>
            <a:ext cx="1182959" cy="186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6" descr="C:\Users\User\Downloads\20180510_142005.jpg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 l="7500" t="3065" r="5000" b="2907"/>
          <a:stretch>
            <a:fillRect/>
          </a:stretch>
        </p:blipFill>
        <p:spPr bwMode="auto">
          <a:xfrm>
            <a:off x="8113951" y="2124772"/>
            <a:ext cx="1398681" cy="216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C:\Users\User\Downloads\20180510_141932.jpg"/>
          <p:cNvPicPr>
            <a:picLocks noChangeAspect="1" noChangeArrowheads="1"/>
          </p:cNvPicPr>
          <p:nvPr/>
        </p:nvPicPr>
        <p:blipFill>
          <a:blip r:embed="rId4">
            <a:lum bright="20000" contrast="30000"/>
          </a:blip>
          <a:srcRect l="6250" t="2344" r="5208" b="2344"/>
          <a:stretch>
            <a:fillRect/>
          </a:stretch>
        </p:blipFill>
        <p:spPr bwMode="auto">
          <a:xfrm>
            <a:off x="3563763" y="4027560"/>
            <a:ext cx="1099912" cy="164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6" descr="20180510_142022.jpg"/>
          <p:cNvPicPr>
            <a:picLocks noChangeAspect="1"/>
          </p:cNvPicPr>
          <p:nvPr/>
        </p:nvPicPr>
        <p:blipFill>
          <a:blip r:embed="rId5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5368" r="13676" b="1826"/>
          <a:stretch>
            <a:fillRect/>
          </a:stretch>
        </p:blipFill>
        <p:spPr bwMode="auto">
          <a:xfrm>
            <a:off x="2643391" y="4017521"/>
            <a:ext cx="958495" cy="1591380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7" descr="20180510_14203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3242" r="5605" b="4660"/>
          <a:stretch>
            <a:fillRect/>
          </a:stretch>
        </p:blipFill>
        <p:spPr bwMode="auto">
          <a:xfrm>
            <a:off x="5579042" y="3938389"/>
            <a:ext cx="1021347" cy="1571303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8" descr="20180510_142049.jpg"/>
          <p:cNvPicPr>
            <a:picLocks noChangeAspect="1"/>
          </p:cNvPicPr>
          <p:nvPr/>
        </p:nvPicPr>
        <p:blipFill>
          <a:blip r:embed="rId7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4634" r="13953" b="5368"/>
          <a:stretch>
            <a:fillRect/>
          </a:stretch>
        </p:blipFill>
        <p:spPr bwMode="auto">
          <a:xfrm>
            <a:off x="1698863" y="4027560"/>
            <a:ext cx="944528" cy="1571303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9" descr="20180510_142055.jpg"/>
          <p:cNvPicPr>
            <a:picLocks noChangeAspect="1"/>
          </p:cNvPicPr>
          <p:nvPr/>
        </p:nvPicPr>
        <p:blipFill>
          <a:blip r:embed="rId8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3951" r="7494" b="5368"/>
          <a:stretch>
            <a:fillRect/>
          </a:stretch>
        </p:blipFill>
        <p:spPr bwMode="auto">
          <a:xfrm>
            <a:off x="4663675" y="4037598"/>
            <a:ext cx="1021347" cy="1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User\Downloads\20180510_142005.jpg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 l="7500" t="3065" r="5000" b="2907"/>
          <a:stretch>
            <a:fillRect/>
          </a:stretch>
        </p:blipFill>
        <p:spPr bwMode="auto">
          <a:xfrm>
            <a:off x="6511410" y="3681950"/>
            <a:ext cx="1054686" cy="156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4110" y="1303455"/>
            <a:ext cx="8063738" cy="1514261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uk-UA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433 </a:t>
            </a:r>
            <a:r>
              <a:rPr lang="uk-UA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вихованців.  Три рівні </a:t>
            </a:r>
            <a:r>
              <a:rPr lang="uk-UA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художньої діяльності: художня школа, студії образотворчого мистецтва та інклюзивна художня освіта.</a:t>
            </a:r>
          </a:p>
          <a:p>
            <a:pPr eaLnBrk="1" hangingPunct="1">
              <a:buFontTx/>
              <a:buNone/>
              <a:defRPr/>
            </a:pPr>
            <a:r>
              <a:rPr lang="uk-UA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93139" y="5205027"/>
            <a:ext cx="2503379" cy="1922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/>
          <a:srcRect l="10631" r="10117"/>
          <a:stretch>
            <a:fillRect/>
          </a:stretch>
        </p:blipFill>
        <p:spPr bwMode="auto">
          <a:xfrm>
            <a:off x="4616279" y="5205373"/>
            <a:ext cx="2132121" cy="1922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09337" y="5205372"/>
            <a:ext cx="2593485" cy="1922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68739" y="252361"/>
            <a:ext cx="7943893" cy="583489"/>
          </a:xfrm>
          <a:prstGeom prst="rect">
            <a:avLst/>
          </a:prstGeom>
        </p:spPr>
        <p:txBody>
          <a:bodyPr lIns="90166" tIns="45083" rIns="90166" bIns="45083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ВІДДІЛ "ХУДОЖНЯ ШКОЛА"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9132" y="905753"/>
            <a:ext cx="5190114" cy="466756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відділу </a:t>
            </a:r>
            <a:r>
              <a:rPr lang="uk-UA" sz="2400" b="1" dirty="0" err="1">
                <a:solidFill>
                  <a:srgbClr val="002060"/>
                </a:solidFill>
              </a:rPr>
              <a:t>Гамолін</a:t>
            </a:r>
            <a:r>
              <a:rPr lang="uk-UA" sz="2400" b="1" dirty="0">
                <a:solidFill>
                  <a:srgbClr val="002060"/>
                </a:solidFill>
              </a:rPr>
              <a:t> П.В.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8863" y="2389530"/>
            <a:ext cx="6902471" cy="1638030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</a:rPr>
              <a:t>Досягнення року  - призові місця  у 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uk-UA" sz="2000" dirty="0" smtClean="0">
                <a:solidFill>
                  <a:srgbClr val="002060"/>
                </a:solidFill>
              </a:rPr>
              <a:t>Міжнародному </a:t>
            </a:r>
            <a:r>
              <a:rPr lang="uk-UA" sz="2000" dirty="0">
                <a:solidFill>
                  <a:srgbClr val="002060"/>
                </a:solidFill>
              </a:rPr>
              <a:t>конкурсі  «Підводні фантазії»: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uk-UA" sz="2000" dirty="0" smtClean="0">
                <a:solidFill>
                  <a:srgbClr val="002060"/>
                </a:solidFill>
              </a:rPr>
              <a:t>ІІІ </a:t>
            </a:r>
            <a:r>
              <a:rPr lang="uk-UA" sz="2000" dirty="0" err="1" smtClean="0">
                <a:solidFill>
                  <a:srgbClr val="002060"/>
                </a:solidFill>
              </a:rPr>
              <a:t>місце-</a:t>
            </a:r>
            <a:r>
              <a:rPr lang="uk-UA" sz="2000" dirty="0" smtClean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Задрановська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Аделіна</a:t>
            </a:r>
            <a:r>
              <a:rPr lang="uk-UA" sz="2000" dirty="0">
                <a:solidFill>
                  <a:srgbClr val="002060"/>
                </a:solidFill>
              </a:rPr>
              <a:t>;</a:t>
            </a:r>
          </a:p>
          <a:p>
            <a:r>
              <a:rPr lang="uk-UA" sz="2000" dirty="0">
                <a:solidFill>
                  <a:srgbClr val="002060"/>
                </a:solidFill>
              </a:rPr>
              <a:t>І</a:t>
            </a:r>
            <a:r>
              <a:rPr lang="en-US" sz="2000" dirty="0">
                <a:solidFill>
                  <a:srgbClr val="002060"/>
                </a:solidFill>
              </a:rPr>
              <a:t>V</a:t>
            </a:r>
            <a:r>
              <a:rPr lang="uk-UA" sz="2000" dirty="0">
                <a:solidFill>
                  <a:srgbClr val="002060"/>
                </a:solidFill>
              </a:rPr>
              <a:t> місце </a:t>
            </a:r>
            <a:r>
              <a:rPr lang="uk-UA" sz="2000" dirty="0" err="1" smtClean="0">
                <a:solidFill>
                  <a:srgbClr val="002060"/>
                </a:solidFill>
              </a:rPr>
              <a:t>-Кондратьєв</a:t>
            </a:r>
            <a:r>
              <a:rPr lang="uk-UA" sz="2000" dirty="0" smtClean="0">
                <a:solidFill>
                  <a:srgbClr val="002060"/>
                </a:solidFill>
              </a:rPr>
              <a:t> </a:t>
            </a:r>
            <a:r>
              <a:rPr lang="uk-UA" sz="2000" dirty="0">
                <a:solidFill>
                  <a:srgbClr val="002060"/>
                </a:solidFill>
              </a:rPr>
              <a:t>Тихон , Царьова Катерина. </a:t>
            </a:r>
          </a:p>
          <a:p>
            <a:r>
              <a:rPr lang="uk-UA" sz="2000" b="1" dirty="0">
                <a:solidFill>
                  <a:srgbClr val="002060"/>
                </a:solidFill>
              </a:rPr>
              <a:t>Керівник студії Федько А.В. </a:t>
            </a:r>
          </a:p>
        </p:txBody>
      </p:sp>
    </p:spTree>
    <p:extLst>
      <p:ext uri="{BB962C8B-B14F-4D97-AF65-F5344CB8AC3E}">
        <p14:creationId xmlns:p14="http://schemas.microsoft.com/office/powerpoint/2010/main" val="19409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22698" y="468263"/>
            <a:ext cx="8438660" cy="1014376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ФІНАНСОВО-ГОСПОДАРЧА </a:t>
            </a:r>
            <a:r>
              <a:rPr lang="uk-UA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</a:p>
          <a:p>
            <a:pPr algn="ctr"/>
            <a:r>
              <a:rPr lang="uk-UA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000" b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-прозоро</a:t>
            </a:r>
            <a:r>
              <a:rPr lang="uk-UA" sz="30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відкрито, публічно</a:t>
            </a:r>
            <a:endParaRPr lang="ru-RU" sz="3000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4380" y="1448959"/>
            <a:ext cx="7885803" cy="776255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200" b="1" dirty="0">
                <a:solidFill>
                  <a:srgbClr val="002060"/>
                </a:solidFill>
              </a:rPr>
              <a:t>Головний бухгалтер </a:t>
            </a:r>
            <a:r>
              <a:rPr lang="uk-UA" sz="2200" b="1" dirty="0" err="1">
                <a:solidFill>
                  <a:srgbClr val="002060"/>
                </a:solidFill>
              </a:rPr>
              <a:t>Духовникова</a:t>
            </a:r>
            <a:r>
              <a:rPr lang="uk-UA" sz="2200" b="1" dirty="0">
                <a:solidFill>
                  <a:srgbClr val="002060"/>
                </a:solidFill>
              </a:rPr>
              <a:t> Л.Ю.</a:t>
            </a:r>
          </a:p>
          <a:p>
            <a:r>
              <a:rPr lang="uk-UA" sz="2200" b="1" dirty="0">
                <a:solidFill>
                  <a:srgbClr val="002060"/>
                </a:solidFill>
              </a:rPr>
              <a:t>Заступники директора з АГЧ </a:t>
            </a:r>
            <a:r>
              <a:rPr lang="uk-UA" sz="2200" b="1" dirty="0" err="1">
                <a:solidFill>
                  <a:srgbClr val="002060"/>
                </a:solidFill>
              </a:rPr>
              <a:t>Купріянов</a:t>
            </a:r>
            <a:r>
              <a:rPr lang="uk-UA" sz="2200" b="1" dirty="0">
                <a:solidFill>
                  <a:srgbClr val="002060"/>
                </a:solidFill>
              </a:rPr>
              <a:t> В.В., </a:t>
            </a:r>
            <a:r>
              <a:rPr lang="uk-UA" sz="2200" b="1" dirty="0" err="1">
                <a:solidFill>
                  <a:srgbClr val="002060"/>
                </a:solidFill>
              </a:rPr>
              <a:t>Трейгер</a:t>
            </a:r>
            <a:r>
              <a:rPr lang="uk-UA" sz="2200" b="1" dirty="0">
                <a:solidFill>
                  <a:srgbClr val="002060"/>
                </a:solidFill>
              </a:rPr>
              <a:t> Ю.П. 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4380" y="2088709"/>
            <a:ext cx="4400510" cy="1207142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dirty="0">
                <a:solidFill>
                  <a:srgbClr val="002060"/>
                </a:solidFill>
              </a:rPr>
              <a:t>Проведено серію семінарів для керівників міста з питань фінансово-господарчої діяльності закладу, організації платних освітніх послуг.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470" y="4642760"/>
            <a:ext cx="4299204" cy="1207142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400" dirty="0" smtClean="0">
                <a:solidFill>
                  <a:srgbClr val="002060"/>
                </a:solidFill>
              </a:rPr>
              <a:t>Матеріально-технічна база </a:t>
            </a:r>
            <a:r>
              <a:rPr lang="uk-UA" sz="2400" dirty="0">
                <a:solidFill>
                  <a:srgbClr val="002060"/>
                </a:solidFill>
              </a:rPr>
              <a:t>закладу  </a:t>
            </a:r>
            <a:r>
              <a:rPr lang="uk-UA" sz="2400" dirty="0" smtClean="0">
                <a:solidFill>
                  <a:srgbClr val="002060"/>
                </a:solidFill>
              </a:rPr>
              <a:t>відповідає вимогам сучасної школи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Рисунок 3" descr="C:\Documents and Settings\Admin\Мои документы\IMG_9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556" y="3427043"/>
            <a:ext cx="2913587" cy="2331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2" descr="C:\Documents and Settings\Admin\Мои документы\IMG_9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207" y="2384687"/>
            <a:ext cx="2937387" cy="2258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73556" y="5878588"/>
            <a:ext cx="7286103" cy="9301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8188" tIns="49094" rIns="98188" bIns="49094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Щомісячно на шкільному сайті  оприлюднюється інформація  </a:t>
            </a:r>
            <a:r>
              <a:rPr lang="uk-UA" dirty="0">
                <a:solidFill>
                  <a:srgbClr val="002060"/>
                </a:solidFill>
              </a:rPr>
              <a:t>щодо фінансової діяльності КЗО НВО № 28 з питання використання коштів </a:t>
            </a:r>
            <a:r>
              <a:rPr lang="uk-UA" dirty="0" smtClean="0">
                <a:solidFill>
                  <a:srgbClr val="002060"/>
                </a:solidFill>
              </a:rPr>
              <a:t>на </a:t>
            </a:r>
            <a:r>
              <a:rPr lang="uk-UA" dirty="0">
                <a:solidFill>
                  <a:srgbClr val="002060"/>
                </a:solidFill>
              </a:rPr>
              <a:t>покращення матеріально-технічної бази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7" t="34354" r="27869" b="58893"/>
          <a:stretch/>
        </p:blipFill>
        <p:spPr bwMode="auto">
          <a:xfrm>
            <a:off x="1873556" y="6808732"/>
            <a:ext cx="7286102" cy="646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6594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6" descr="0-02-04-649997be3563ea7c7149d54288264ca52b25242b2b3cc74361d83a6e152f8f37_f61c68c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046" y="5374716"/>
            <a:ext cx="3718371" cy="2186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191633" y="324248"/>
            <a:ext cx="7763261" cy="46166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3000" b="1" cap="all" dirty="0">
                <a:solidFill>
                  <a:srgbClr val="002060"/>
                </a:solidFill>
                <a:latin typeface="+mn-lt"/>
              </a:rPr>
              <a:t>ПІДГОТОВКА До нового навчального року </a:t>
            </a:r>
          </a:p>
        </p:txBody>
      </p:sp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1273855" y="966565"/>
            <a:ext cx="8057721" cy="784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58" tIns="45079" rIns="90158" bIns="45079">
            <a:spAutoFit/>
          </a:bodyPr>
          <a:lstStyle/>
          <a:p>
            <a:endParaRPr lang="uk-UA" sz="2400" b="1" dirty="0">
              <a:solidFill>
                <a:srgbClr val="002060"/>
              </a:solidFill>
            </a:endParaRPr>
          </a:p>
          <a:p>
            <a:r>
              <a:rPr lang="uk-UA" sz="2400" b="1" dirty="0">
                <a:solidFill>
                  <a:srgbClr val="002060"/>
                </a:solidFill>
              </a:rPr>
              <a:t>Фарба  - 18375 грн. </a:t>
            </a:r>
            <a:r>
              <a:rPr lang="uk-UA" sz="2400" dirty="0">
                <a:solidFill>
                  <a:srgbClr val="002060"/>
                </a:solidFill>
              </a:rPr>
              <a:t>(біла, коричнева, чорна, жовта, зелена, фасадна фарба …);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Предмети для фарбування  </a:t>
            </a:r>
            <a:r>
              <a:rPr lang="uk-UA" sz="2400" dirty="0">
                <a:solidFill>
                  <a:srgbClr val="002060"/>
                </a:solidFill>
              </a:rPr>
              <a:t>- </a:t>
            </a:r>
            <a:r>
              <a:rPr lang="uk-UA" sz="2400" b="1" dirty="0">
                <a:solidFill>
                  <a:srgbClr val="002060"/>
                </a:solidFill>
              </a:rPr>
              <a:t>6500 грн. </a:t>
            </a:r>
            <a:r>
              <a:rPr lang="uk-UA" sz="2400" dirty="0">
                <a:solidFill>
                  <a:srgbClr val="002060"/>
                </a:solidFill>
              </a:rPr>
              <a:t>(валики, ванночки, пензлі, розчинник , грунтовка, лак, шпакльовка… );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Повірка лічильників – манометрів – 20000 грн.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Заміна задвижок - 5000 грн. 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Заміна ламп – стартерів – 5500 грн.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Заміна ламп зовнішнього освітлення – 8000 грн.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Перевірка заземлення та ізоляції – 6000 грн.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Ремонт обідньої зали  їдальні – 2000 грн.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Цемент – 1050 грн.</a:t>
            </a:r>
          </a:p>
          <a:p>
            <a:r>
              <a:rPr lang="uk-UA" sz="2400" b="1" dirty="0" err="1">
                <a:solidFill>
                  <a:srgbClr val="002060"/>
                </a:solidFill>
              </a:rPr>
              <a:t>Пинотекс</a:t>
            </a:r>
            <a:r>
              <a:rPr lang="uk-UA" sz="2400" b="1" dirty="0">
                <a:solidFill>
                  <a:srgbClr val="002060"/>
                </a:solidFill>
              </a:rPr>
              <a:t>  - 1000 грн.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Диски для болгарки – 600 грн.</a:t>
            </a:r>
            <a:r>
              <a:rPr lang="uk-UA" sz="2400" dirty="0">
                <a:solidFill>
                  <a:srgbClr val="002060"/>
                </a:solidFill>
              </a:rPr>
              <a:t>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Ремонт даху – 4000 грн.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Ремонт туалетів – 5000 грн.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Всього  </a:t>
            </a:r>
            <a:r>
              <a:rPr lang="uk-UA" sz="2400" b="1" dirty="0">
                <a:solidFill>
                  <a:srgbClr val="002060"/>
                </a:solidFill>
              </a:rPr>
              <a:t>83500 грн. </a:t>
            </a:r>
          </a:p>
          <a:p>
            <a:endParaRPr lang="uk-UA" sz="2400" dirty="0">
              <a:solidFill>
                <a:srgbClr val="002060"/>
              </a:solidFill>
            </a:endParaRPr>
          </a:p>
          <a:p>
            <a:pPr algn="ctr"/>
            <a:endParaRPr lang="uk-UA" sz="2400" dirty="0">
              <a:solidFill>
                <a:srgbClr val="002060"/>
              </a:solidFill>
            </a:endParaRPr>
          </a:p>
          <a:p>
            <a:pPr algn="ctr"/>
            <a:endParaRPr lang="uk-UA" sz="2400" dirty="0"/>
          </a:p>
          <a:p>
            <a:pPr algn="ctr"/>
            <a:endParaRPr lang="uk-UA" sz="2400" i="1" dirty="0">
              <a:solidFill>
                <a:srgbClr val="00206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438298" y="6876926"/>
            <a:ext cx="394663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54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684065"/>
            <a:ext cx="2845944" cy="2232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33" y="3780631"/>
            <a:ext cx="2998118" cy="3136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2021" y="324247"/>
            <a:ext cx="8949131" cy="591589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БЕЗПЕЧНА </a:t>
            </a:r>
            <a:r>
              <a:rPr lang="uk-UA" sz="3200" b="1" dirty="0" smtClean="0">
                <a:solidFill>
                  <a:srgbClr val="002060"/>
                </a:solidFill>
              </a:rPr>
              <a:t>ШКОЛА–головний проект року 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294" y="934804"/>
            <a:ext cx="6678927" cy="499256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600" b="1" dirty="0" smtClean="0">
                <a:solidFill>
                  <a:srgbClr val="002060"/>
                </a:solidFill>
              </a:rPr>
              <a:t>Фахівець </a:t>
            </a:r>
            <a:r>
              <a:rPr lang="uk-UA" sz="2600" b="1" dirty="0">
                <a:solidFill>
                  <a:srgbClr val="002060"/>
                </a:solidFill>
              </a:rPr>
              <a:t>з охорони праці Назаренко Ю.О. 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87" y="1692399"/>
            <a:ext cx="2160647" cy="3781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t="20247"/>
          <a:stretch/>
        </p:blipFill>
        <p:spPr bwMode="auto">
          <a:xfrm flipH="1">
            <a:off x="7740774" y="1187794"/>
            <a:ext cx="1655244" cy="1405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18051" y="1668483"/>
            <a:ext cx="5759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</a:rPr>
              <a:t>Пожежна безпека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</a:rPr>
              <a:t>Охорона закладу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</a:rPr>
              <a:t>Дні цивільного захисту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</a:rPr>
              <a:t>Щоденна робота персоналу по створенню безпечних умов перебування дітей у закладі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</a:rPr>
              <a:t>Громадський контроль та підтримка з боку батьківської громади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6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8" descr="Картинки по запросу школа будуще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585" y="5168597"/>
            <a:ext cx="3103046" cy="22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483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222" y="3380868"/>
            <a:ext cx="2934536" cy="2095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2" descr="Картинки по запросу школа будущего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636" t="4994" r="2680"/>
          <a:stretch>
            <a:fillRect/>
          </a:stretch>
        </p:blipFill>
        <p:spPr>
          <a:xfrm>
            <a:off x="3852876" y="5195946"/>
            <a:ext cx="3036582" cy="2128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2" descr="Картинки по запросу школа будущег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6682" y="5111700"/>
            <a:ext cx="2928037" cy="22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553220" y="448138"/>
            <a:ext cx="8124364" cy="583489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МРІЇ ПРО «ШКОЛУ МАЙБУТНЬОГО»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907054" y="3505271"/>
            <a:ext cx="2865901" cy="196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1836118" y="938557"/>
            <a:ext cx="7558568" cy="899366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pPr algn="ctr"/>
            <a:r>
              <a:rPr lang="uk-UA" sz="2600" b="1" dirty="0">
                <a:solidFill>
                  <a:srgbClr val="002060"/>
                </a:solidFill>
              </a:rPr>
              <a:t>НВО № 28 учасник </a:t>
            </a:r>
            <a:r>
              <a:rPr lang="uk-UA" sz="2600" b="1" dirty="0" smtClean="0">
                <a:solidFill>
                  <a:srgbClr val="002060"/>
                </a:solidFill>
              </a:rPr>
              <a:t>Всеукраїнського проекту</a:t>
            </a:r>
          </a:p>
          <a:p>
            <a:pPr algn="ctr"/>
            <a:r>
              <a:rPr lang="uk-UA" sz="2600" b="1" dirty="0" smtClean="0">
                <a:solidFill>
                  <a:srgbClr val="002060"/>
                </a:solidFill>
              </a:rPr>
              <a:t> </a:t>
            </a:r>
            <a:r>
              <a:rPr lang="uk-UA" sz="2600" b="1" dirty="0">
                <a:solidFill>
                  <a:srgbClr val="002060"/>
                </a:solidFill>
              </a:rPr>
              <a:t>«Школа майбутнього»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http://kzonvk28.klasna.com/uploads/editor/3472/142310/sitepage_1/images/07_innovanciyni_kabinet_biologii__laboratoriya_prirodgichih_nauk_man_nvo_28_m__dnipr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08" y="1756019"/>
            <a:ext cx="3076844" cy="1987986"/>
          </a:xfrm>
          <a:prstGeom prst="roundRect">
            <a:avLst>
              <a:gd name="adj" fmla="val 158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tewG68VcVNMpb24E526KQYkICpoTeYxoVUiax8lJ2ZTFB6YDP-OO6a6HZTWgvcDWxrs6ptG6sBpcG-jBGrpXtMSgqeTOrZhGNT9RA-Czi04w2Tqw5CaHx2LCho9yyi0R70BF8g=w1022-h668-n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762" y="1764036"/>
            <a:ext cx="2976920" cy="1987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ZKgXSDlQ2wY4g6510NTkcE35ay5FPlY-H1yMzwk1zgzh3QMVVlIwhh_6bEysVFn40OaU5urucBv0s3sHmYqooc294elkdAo9BfPmfKBGDe-2LmntJWq01OpYNXwyDk4bTRz8zQ=w933-h668-n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67" y="1783220"/>
            <a:ext cx="3002302" cy="2046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kzonvk28.klasna.com/uploads/editor/3472/142310/sitepage_1/images/01_stadion_nvo_28_m_dnipro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94" y="3513359"/>
            <a:ext cx="3022675" cy="2084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9330" y="3664749"/>
            <a:ext cx="3075802" cy="1945806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FF00"/>
                </a:solidFill>
              </a:rPr>
              <a:t>Майбутнє                           формується мріями,тому не пожалкуймо </a:t>
            </a:r>
            <a:r>
              <a:rPr lang="uk-UA" sz="2400" b="1" i="1" dirty="0">
                <a:solidFill>
                  <a:srgbClr val="FFFF00"/>
                </a:solidFill>
              </a:rPr>
              <a:t>часу на їх ревізію! 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Doc's\Документы Наташа\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406" y="352838"/>
            <a:ext cx="1638715" cy="158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88211" y="5868863"/>
            <a:ext cx="4006763" cy="1692400"/>
          </a:xfrm>
          <a:prstGeom prst="roundRect">
            <a:avLst>
              <a:gd name="adj" fmla="val 793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166" tIns="45083" rIns="90166" bIns="45083" rtlCol="0" anchor="ctr"/>
          <a:lstStyle/>
          <a:p>
            <a:pPr algn="ctr">
              <a:lnSpc>
                <a:spcPts val="1500"/>
              </a:lnSpc>
            </a:pPr>
            <a:r>
              <a:rPr lang="uk-UA" sz="2600" b="1" dirty="0" smtClean="0">
                <a:solidFill>
                  <a:srgbClr val="002060"/>
                </a:solidFill>
              </a:rPr>
              <a:t>ДНІПРО</a:t>
            </a:r>
            <a:r>
              <a:rPr lang="uk-UA" sz="2800" b="1" dirty="0" smtClean="0">
                <a:solidFill>
                  <a:srgbClr val="002060"/>
                </a:solidFill>
              </a:rPr>
              <a:t> </a:t>
            </a:r>
            <a:r>
              <a:rPr lang="uk-UA" sz="2800" b="1" dirty="0">
                <a:solidFill>
                  <a:srgbClr val="002060"/>
                </a:solidFill>
              </a:rPr>
              <a:t/>
            </a:r>
            <a:br>
              <a:rPr lang="uk-UA" sz="2800" b="1" dirty="0">
                <a:solidFill>
                  <a:srgbClr val="002060"/>
                </a:solidFill>
              </a:rPr>
            </a:br>
            <a:endParaRPr lang="uk-UA" sz="1400" b="1" dirty="0">
              <a:solidFill>
                <a:srgbClr val="002060"/>
              </a:solidFill>
            </a:endParaRPr>
          </a:p>
          <a:p>
            <a:pPr algn="ctr">
              <a:lnSpc>
                <a:spcPts val="1500"/>
              </a:lnSpc>
            </a:pPr>
            <a:r>
              <a:rPr lang="uk-UA" sz="2800" b="1" dirty="0" smtClean="0">
                <a:solidFill>
                  <a:srgbClr val="002060"/>
                </a:solidFill>
              </a:rPr>
              <a:t>2018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95932" y="2052439"/>
            <a:ext cx="794384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КОМУНАЛЬНИЙ ЗАКЛАД ОСВІТИ </a:t>
            </a:r>
          </a:p>
          <a:p>
            <a:pPr lvl="0"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НАВЧАЛЬНО-ВИХОВНЕ ОБ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ЄДНАННЯ №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uk-UA" sz="2400" b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lvl="0" algn="ctr"/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4000" b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лідер </a:t>
            </a:r>
            <a:r>
              <a:rPr lang="uk-UA" sz="40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освіти України! </a:t>
            </a:r>
            <a:endParaRPr lang="ru-RU" sz="4000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4190" y="4174926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Це і є нашим головним досягненням року… 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79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710" y="-1"/>
            <a:ext cx="3248225" cy="756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25976" y="1548383"/>
            <a:ext cx="5235189" cy="2799480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2200" dirty="0">
                <a:solidFill>
                  <a:srgbClr val="002060"/>
                </a:solidFill>
              </a:rPr>
              <a:t>Головне завдання 2017 – 2018 року «Створення системи шкільної </a:t>
            </a:r>
            <a:r>
              <a:rPr lang="uk-UA" sz="2200" dirty="0" err="1">
                <a:solidFill>
                  <a:srgbClr val="002060"/>
                </a:solidFill>
              </a:rPr>
              <a:t>медіаосвіти</a:t>
            </a:r>
            <a:r>
              <a:rPr lang="uk-UA" sz="2200" dirty="0">
                <a:solidFill>
                  <a:srgbClr val="002060"/>
                </a:solidFill>
              </a:rPr>
              <a:t> на основі принципів наскрізного навчання», яка складається з</a:t>
            </a:r>
            <a:r>
              <a:rPr lang="uk-UA" sz="2200" b="1" dirty="0">
                <a:solidFill>
                  <a:srgbClr val="002060"/>
                </a:solidFill>
              </a:rPr>
              <a:t> </a:t>
            </a:r>
            <a:r>
              <a:rPr lang="uk-UA" sz="2200" dirty="0" err="1">
                <a:solidFill>
                  <a:srgbClr val="002060"/>
                </a:solidFill>
              </a:rPr>
              <a:t>медіаосвітніх</a:t>
            </a:r>
            <a:r>
              <a:rPr lang="uk-UA" sz="2200" dirty="0">
                <a:solidFill>
                  <a:srgbClr val="002060"/>
                </a:solidFill>
              </a:rPr>
              <a:t> курсів: </a:t>
            </a:r>
            <a:r>
              <a:rPr lang="uk-UA" sz="2200" dirty="0" smtClean="0">
                <a:solidFill>
                  <a:srgbClr val="002060"/>
                </a:solidFill>
              </a:rPr>
              <a:t>«</a:t>
            </a:r>
            <a:r>
              <a:rPr lang="uk-UA" sz="2200" dirty="0">
                <a:solidFill>
                  <a:srgbClr val="002060"/>
                </a:solidFill>
              </a:rPr>
              <a:t>Сходинки до </a:t>
            </a:r>
            <a:r>
              <a:rPr lang="uk-UA" sz="2200" dirty="0" err="1">
                <a:solidFill>
                  <a:srgbClr val="002060"/>
                </a:solidFill>
              </a:rPr>
              <a:t>медіаграмотності</a:t>
            </a:r>
            <a:r>
              <a:rPr lang="uk-UA" sz="2200" dirty="0">
                <a:solidFill>
                  <a:srgbClr val="002060"/>
                </a:solidFill>
              </a:rPr>
              <a:t>», «Основи </a:t>
            </a:r>
            <a:r>
              <a:rPr lang="uk-UA" sz="2200" dirty="0" err="1">
                <a:solidFill>
                  <a:srgbClr val="002060"/>
                </a:solidFill>
              </a:rPr>
              <a:t>медіаграмотності</a:t>
            </a:r>
            <a:r>
              <a:rPr lang="uk-UA" sz="2200" dirty="0">
                <a:solidFill>
                  <a:srgbClr val="002060"/>
                </a:solidFill>
              </a:rPr>
              <a:t>», «Я у медіапросторі», </a:t>
            </a:r>
            <a:r>
              <a:rPr lang="uk-UA" sz="2200" dirty="0" err="1" smtClean="0">
                <a:solidFill>
                  <a:srgbClr val="002060"/>
                </a:solidFill>
              </a:rPr>
              <a:t>Медіакультура</a:t>
            </a:r>
            <a:r>
              <a:rPr lang="uk-UA" sz="2200" dirty="0">
                <a:solidFill>
                  <a:srgbClr val="002060"/>
                </a:solidFill>
              </a:rPr>
              <a:t>».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6" name="Picture 5" descr="LBKykgl5pr6rFwmrZPyIrti6d-iZA2UyjTARYqKrlKp6Q8bGyI7ZRnjo9Un2eR9NVEZxVlaHE87eNVZtZLvec4SJTl0xvUyGv1U7vBKDd0lv-hMtVKJ5W9fWbBYyVnt9n4Jkjg=w936-h668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62" y="4347863"/>
            <a:ext cx="3260393" cy="2603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22" y="4347863"/>
            <a:ext cx="2952328" cy="2603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517321" y="324247"/>
            <a:ext cx="5354669" cy="1014376"/>
          </a:xfrm>
          <a:prstGeom prst="rect">
            <a:avLst/>
          </a:prstGeom>
          <a:noFill/>
        </p:spPr>
        <p:txBody>
          <a:bodyPr wrap="square" lIns="90166" tIns="45083" rIns="90166" bIns="45083" rtlCol="0" anchor="t">
            <a:spAutoFit/>
          </a:bodyPr>
          <a:lstStyle/>
          <a:p>
            <a:pPr algn="r"/>
            <a:r>
              <a:rPr lang="uk-UA" sz="3000" b="1" cap="all" dirty="0">
                <a:solidFill>
                  <a:srgbClr val="002060"/>
                </a:solidFill>
              </a:rPr>
              <a:t> </a:t>
            </a:r>
            <a:r>
              <a:rPr lang="uk-UA" sz="2900" b="1" cap="all" dirty="0" smtClean="0">
                <a:solidFill>
                  <a:srgbClr val="002060"/>
                </a:solidFill>
              </a:rPr>
              <a:t>МЕДІААКТИВНА  ШКОЛА-  </a:t>
            </a:r>
            <a:r>
              <a:rPr lang="uk-UA" sz="2900" b="1" cap="all" dirty="0" err="1" smtClean="0">
                <a:solidFill>
                  <a:srgbClr val="002060"/>
                </a:solidFill>
              </a:rPr>
              <a:t>медіаграмотна</a:t>
            </a:r>
            <a:r>
              <a:rPr lang="uk-UA" sz="2900" b="1" cap="all" dirty="0" smtClean="0">
                <a:solidFill>
                  <a:srgbClr val="002060"/>
                </a:solidFill>
              </a:rPr>
              <a:t> </a:t>
            </a:r>
            <a:r>
              <a:rPr lang="uk-UA" sz="2900" b="1" cap="all" dirty="0">
                <a:solidFill>
                  <a:srgbClr val="002060"/>
                </a:solidFill>
              </a:rPr>
              <a:t>школа</a:t>
            </a:r>
            <a:endParaRPr lang="ru-RU" sz="2900" b="1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8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6636" y="900311"/>
            <a:ext cx="6573088" cy="829710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 відділу  Мірошниченко Л. Ф. </a:t>
            </a:r>
            <a:endParaRPr lang="ru-RU" sz="2400" b="1" dirty="0">
              <a:solidFill>
                <a:srgbClr val="002060"/>
              </a:solidFill>
            </a:endParaRPr>
          </a:p>
          <a:p>
            <a:r>
              <a:rPr lang="uk-UA" sz="2200" dirty="0" smtClean="0">
                <a:solidFill>
                  <a:srgbClr val="002060"/>
                </a:solidFill>
              </a:rPr>
              <a:t>27 педагогів, 56  навчальних груп,  567 вихованців. </a:t>
            </a:r>
            <a:r>
              <a:rPr lang="uk-UA" sz="2200" dirty="0" smtClean="0"/>
              <a:t>   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80134" y="3873851"/>
            <a:ext cx="4644515" cy="3476589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200" dirty="0">
                <a:solidFill>
                  <a:srgbClr val="002060"/>
                </a:solidFill>
              </a:rPr>
              <a:t>Технічна база </a:t>
            </a:r>
            <a:r>
              <a:rPr lang="uk-UA" sz="2200" dirty="0" smtClean="0">
                <a:solidFill>
                  <a:srgbClr val="002060"/>
                </a:solidFill>
              </a:rPr>
              <a:t>відділу: </a:t>
            </a:r>
            <a:endParaRPr lang="uk-UA" sz="2200" dirty="0">
              <a:solidFill>
                <a:srgbClr val="002060"/>
              </a:solidFill>
            </a:endParaRPr>
          </a:p>
          <a:p>
            <a:pPr marL="281769" indent="-281769">
              <a:buFont typeface="Wingdings" pitchFamily="2" charset="2"/>
              <a:buChar char="ü"/>
            </a:pPr>
            <a:r>
              <a:rPr lang="uk-UA" sz="2200" dirty="0">
                <a:solidFill>
                  <a:srgbClr val="002060"/>
                </a:solidFill>
              </a:rPr>
              <a:t>117 </a:t>
            </a:r>
            <a:r>
              <a:rPr lang="uk-UA" sz="2200" dirty="0" smtClean="0">
                <a:solidFill>
                  <a:srgbClr val="002060"/>
                </a:solidFill>
              </a:rPr>
              <a:t>комп'ютерів; </a:t>
            </a:r>
            <a:endParaRPr lang="uk-UA" sz="2200" dirty="0">
              <a:solidFill>
                <a:srgbClr val="002060"/>
              </a:solidFill>
            </a:endParaRPr>
          </a:p>
          <a:p>
            <a:pPr marL="281769" indent="-281769">
              <a:buFont typeface="Wingdings" pitchFamily="2" charset="2"/>
              <a:buChar char="ü"/>
            </a:pPr>
            <a:r>
              <a:rPr lang="uk-UA" sz="2200" dirty="0">
                <a:solidFill>
                  <a:srgbClr val="002060"/>
                </a:solidFill>
              </a:rPr>
              <a:t>29 </a:t>
            </a:r>
            <a:r>
              <a:rPr lang="uk-UA" sz="2200" dirty="0" smtClean="0">
                <a:solidFill>
                  <a:srgbClr val="002060"/>
                </a:solidFill>
              </a:rPr>
              <a:t>ноутбуків</a:t>
            </a:r>
            <a:r>
              <a:rPr lang="uk-UA" sz="2200" dirty="0">
                <a:solidFill>
                  <a:srgbClr val="002060"/>
                </a:solidFill>
              </a:rPr>
              <a:t>;</a:t>
            </a:r>
          </a:p>
          <a:p>
            <a:pPr marL="281769" indent="-281769">
              <a:buFont typeface="Wingdings" pitchFamily="2" charset="2"/>
              <a:buChar char="ü"/>
            </a:pPr>
            <a:r>
              <a:rPr lang="uk-UA" sz="2200" dirty="0">
                <a:solidFill>
                  <a:srgbClr val="002060"/>
                </a:solidFill>
              </a:rPr>
              <a:t>5 інтерактивних </a:t>
            </a:r>
            <a:r>
              <a:rPr lang="uk-UA" sz="2200" dirty="0" err="1" smtClean="0">
                <a:solidFill>
                  <a:srgbClr val="002060"/>
                </a:solidFill>
              </a:rPr>
              <a:t>дошок</a:t>
            </a:r>
            <a:r>
              <a:rPr lang="uk-UA" sz="2200" dirty="0">
                <a:solidFill>
                  <a:srgbClr val="002060"/>
                </a:solidFill>
              </a:rPr>
              <a:t>;</a:t>
            </a:r>
          </a:p>
          <a:p>
            <a:pPr marL="281769" indent="-281769">
              <a:buFont typeface="Wingdings" pitchFamily="2" charset="2"/>
              <a:buChar char="ü"/>
            </a:pPr>
            <a:r>
              <a:rPr lang="uk-UA" sz="2200" dirty="0">
                <a:solidFill>
                  <a:srgbClr val="002060"/>
                </a:solidFill>
              </a:rPr>
              <a:t>39 мультимедійних проекторів </a:t>
            </a:r>
            <a:r>
              <a:rPr lang="uk-UA" sz="2200" dirty="0" smtClean="0">
                <a:solidFill>
                  <a:srgbClr val="002060"/>
                </a:solidFill>
              </a:rPr>
              <a:t>;</a:t>
            </a:r>
            <a:endParaRPr lang="uk-UA" sz="2200" dirty="0">
              <a:solidFill>
                <a:srgbClr val="002060"/>
              </a:solidFill>
            </a:endParaRPr>
          </a:p>
          <a:p>
            <a:pPr marL="281769" indent="-281769">
              <a:buFont typeface="Wingdings" pitchFamily="2" charset="2"/>
              <a:buChar char="ü"/>
            </a:pPr>
            <a:r>
              <a:rPr lang="uk-UA" sz="2200" dirty="0">
                <a:solidFill>
                  <a:srgbClr val="002060"/>
                </a:solidFill>
              </a:rPr>
              <a:t>15 телевізорів. </a:t>
            </a:r>
          </a:p>
          <a:p>
            <a:pPr algn="ctr"/>
            <a:r>
              <a:rPr lang="uk-UA" sz="2200" dirty="0">
                <a:solidFill>
                  <a:srgbClr val="002060"/>
                </a:solidFill>
              </a:rPr>
              <a:t>У закладі функціонує забезпечення цілодобового  підключення комп’ютерів  </a:t>
            </a:r>
          </a:p>
          <a:p>
            <a:pPr algn="ctr"/>
            <a:r>
              <a:rPr lang="uk-UA" sz="2200" dirty="0">
                <a:solidFill>
                  <a:srgbClr val="002060"/>
                </a:solidFill>
              </a:rPr>
              <a:t>до мережі </a:t>
            </a:r>
            <a:r>
              <a:rPr lang="en-US" sz="2200" b="1" dirty="0">
                <a:solidFill>
                  <a:srgbClr val="002060"/>
                </a:solidFill>
              </a:rPr>
              <a:t>Internet.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ДОКУМЕНТИ\медіакультура\майййй\прокопенко медиа\фото медіа 3-в\читаємо українською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4"/>
          <a:stretch/>
        </p:blipFill>
        <p:spPr bwMode="auto">
          <a:xfrm>
            <a:off x="6432967" y="3204567"/>
            <a:ext cx="2763115" cy="1971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ДОКУМЕНТИ\медіакультура\майййй\20170505_1202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 t="21041" r="1" b="28813"/>
          <a:stretch/>
        </p:blipFill>
        <p:spPr bwMode="auto">
          <a:xfrm>
            <a:off x="4993549" y="1892677"/>
            <a:ext cx="2560509" cy="1981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2022" y="475476"/>
            <a:ext cx="9291045" cy="537323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900" b="1" cap="all" dirty="0">
                <a:solidFill>
                  <a:srgbClr val="002060"/>
                </a:solidFill>
              </a:rPr>
              <a:t>Медіа-інформаційно-ресурсний відділ</a:t>
            </a:r>
            <a:endParaRPr lang="ru-RU" sz="2900" cap="all" dirty="0">
              <a:solidFill>
                <a:srgbClr val="002060"/>
              </a:solidFill>
            </a:endParaRPr>
          </a:p>
        </p:txBody>
      </p:sp>
      <p:pic>
        <p:nvPicPr>
          <p:cNvPr id="11266" name="Picture 2" descr="http://kzonvk28.klasna.com/uploads/editor/3472/142310/sitepage_1/images/14_elektronna_chitalna_zala_nvo_28_m__dnip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281" y="5364807"/>
            <a:ext cx="2663801" cy="2003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0170505_1609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39" y="1901761"/>
            <a:ext cx="2705017" cy="1972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98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D:\ДОКУМЕНТИ\Фото ппершотравенськ\DSC_0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7961" y="5019015"/>
            <a:ext cx="3273483" cy="1953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4" name="Picture 5" descr="20170512_1624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150" y="5019015"/>
            <a:ext cx="3258756" cy="1953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5" name="Picture 4" descr="D:\1-Д класс 15-16 у.г\ФОТО\2 класс\ДЛЯ АЛЕНЫ\IMG_1684.JPG"/>
          <p:cNvPicPr>
            <a:picLocks noChangeAspect="1" noChangeArrowheads="1"/>
          </p:cNvPicPr>
          <p:nvPr/>
        </p:nvPicPr>
        <p:blipFill>
          <a:blip r:embed="rId4" cstate="print"/>
          <a:srcRect r="2400"/>
          <a:stretch>
            <a:fillRect/>
          </a:stretch>
        </p:blipFill>
        <p:spPr bwMode="auto">
          <a:xfrm>
            <a:off x="5528736" y="2942872"/>
            <a:ext cx="3273483" cy="1986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332062" y="196576"/>
            <a:ext cx="8352929" cy="952821"/>
          </a:xfrm>
          <a:prstGeom prst="rect">
            <a:avLst/>
          </a:prstGeom>
          <a:noFill/>
        </p:spPr>
        <p:txBody>
          <a:bodyPr wrap="square" lIns="90166" tIns="45083" rIns="90166" bIns="45083">
            <a:spAutoFit/>
          </a:bodyPr>
          <a:lstStyle/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ІНФО-МЕДІЙНА </a:t>
            </a:r>
            <a:r>
              <a:rPr lang="uk-UA" sz="2800" b="1" cap="all" dirty="0">
                <a:solidFill>
                  <a:srgbClr val="002060"/>
                </a:solidFill>
                <a:cs typeface="Arial" panose="020B0604020202020204" pitchFamily="34" charset="0"/>
              </a:rPr>
              <a:t>грамотність</a:t>
            </a:r>
            <a:r>
              <a:rPr lang="uk-UA" sz="2800" b="1" dirty="0">
                <a:solidFill>
                  <a:srgbClr val="002060"/>
                </a:solidFill>
                <a:cs typeface="Arial" panose="020B0604020202020204" pitchFamily="34" charset="0"/>
              </a:rPr>
              <a:t> – </a:t>
            </a:r>
            <a:endParaRPr lang="uk-UA" sz="28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uk-UA" sz="2800" b="1" cap="all" dirty="0" smtClean="0">
                <a:solidFill>
                  <a:srgbClr val="002060"/>
                </a:solidFill>
                <a:cs typeface="Arial" panose="020B0604020202020204" pitchFamily="34" charset="0"/>
              </a:rPr>
              <a:t>критичне </a:t>
            </a:r>
            <a:r>
              <a:rPr lang="uk-UA" sz="2800" b="1" cap="all" dirty="0">
                <a:solidFill>
                  <a:srgbClr val="002060"/>
                </a:solidFill>
                <a:cs typeface="Arial" panose="020B0604020202020204" pitchFamily="34" charset="0"/>
              </a:rPr>
              <a:t>мислення </a:t>
            </a:r>
            <a:endParaRPr lang="ru-RU" sz="2800" b="1" cap="all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127" name="TextBox 2"/>
          <p:cNvSpPr txBox="1">
            <a:spLocks noChangeArrowheads="1"/>
          </p:cNvSpPr>
          <p:nvPr/>
        </p:nvSpPr>
        <p:spPr bwMode="auto">
          <a:xfrm>
            <a:off x="1548086" y="2972523"/>
            <a:ext cx="3295800" cy="178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r>
              <a:rPr lang="uk-UA" sz="2200" dirty="0">
                <a:solidFill>
                  <a:srgbClr val="002060"/>
                </a:solidFill>
              </a:rPr>
              <a:t>Вчителі-учасники </a:t>
            </a:r>
            <a:r>
              <a:rPr lang="uk-UA" sz="2200" dirty="0" smtClean="0">
                <a:solidFill>
                  <a:srgbClr val="002060"/>
                </a:solidFill>
              </a:rPr>
              <a:t>     експерименту</a:t>
            </a:r>
            <a:r>
              <a:rPr lang="uk-UA" sz="2200" dirty="0">
                <a:solidFill>
                  <a:srgbClr val="002060"/>
                </a:solidFill>
              </a:rPr>
              <a:t>:</a:t>
            </a:r>
          </a:p>
          <a:p>
            <a:r>
              <a:rPr lang="uk-UA" sz="2200" dirty="0" smtClean="0">
                <a:solidFill>
                  <a:srgbClr val="002060"/>
                </a:solidFill>
              </a:rPr>
              <a:t>Нікітіна </a:t>
            </a:r>
            <a:r>
              <a:rPr lang="uk-UA" sz="2200" dirty="0">
                <a:solidFill>
                  <a:srgbClr val="002060"/>
                </a:solidFill>
              </a:rPr>
              <a:t>О.О.,</a:t>
            </a:r>
          </a:p>
          <a:p>
            <a:r>
              <a:rPr lang="uk-UA" sz="2200" dirty="0" err="1" smtClean="0">
                <a:solidFill>
                  <a:srgbClr val="002060"/>
                </a:solidFill>
              </a:rPr>
              <a:t>Ваган</a:t>
            </a:r>
            <a:r>
              <a:rPr lang="uk-UA" sz="2200" dirty="0" smtClean="0">
                <a:solidFill>
                  <a:srgbClr val="002060"/>
                </a:solidFill>
              </a:rPr>
              <a:t> </a:t>
            </a:r>
            <a:r>
              <a:rPr lang="uk-UA" sz="2200" dirty="0">
                <a:solidFill>
                  <a:srgbClr val="002060"/>
                </a:solidFill>
              </a:rPr>
              <a:t>В.А.,</a:t>
            </a:r>
          </a:p>
          <a:p>
            <a:r>
              <a:rPr lang="uk-UA" sz="2200" dirty="0" err="1" smtClean="0">
                <a:solidFill>
                  <a:srgbClr val="002060"/>
                </a:solidFill>
              </a:rPr>
              <a:t>Гринішак</a:t>
            </a:r>
            <a:r>
              <a:rPr lang="uk-UA" sz="2200" dirty="0" smtClean="0">
                <a:solidFill>
                  <a:srgbClr val="002060"/>
                </a:solidFill>
              </a:rPr>
              <a:t> </a:t>
            </a:r>
            <a:r>
              <a:rPr lang="uk-UA" sz="2200" dirty="0">
                <a:solidFill>
                  <a:srgbClr val="002060"/>
                </a:solidFill>
              </a:rPr>
              <a:t>А.В. 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1453087" y="1124842"/>
            <a:ext cx="5920185" cy="46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66" tIns="45083" rIns="90166" bIns="45083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напряму </a:t>
            </a:r>
            <a:r>
              <a:rPr lang="uk-UA" sz="2400" b="1" dirty="0" err="1">
                <a:solidFill>
                  <a:srgbClr val="002060"/>
                </a:solidFill>
              </a:rPr>
              <a:t>Жежеруха</a:t>
            </a:r>
            <a:r>
              <a:rPr lang="uk-UA" sz="2400" b="1" dirty="0">
                <a:solidFill>
                  <a:srgbClr val="002060"/>
                </a:solidFill>
              </a:rPr>
              <a:t> О.Г.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2093" y="1588815"/>
            <a:ext cx="7349916" cy="1383708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100" dirty="0">
                <a:solidFill>
                  <a:srgbClr val="002060"/>
                </a:solidFill>
              </a:rPr>
              <a:t>Учасник Всеукраїнськ</a:t>
            </a:r>
            <a:r>
              <a:rPr lang="uk-UA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ого </a:t>
            </a:r>
            <a:r>
              <a:rPr lang="uk-UA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проекту </a:t>
            </a:r>
            <a:r>
              <a:rPr lang="uk-UA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інфо-медійної</a:t>
            </a:r>
            <a:r>
              <a:rPr lang="uk-UA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грамотності «Вивчай та розрізняй». Проект під керівництвом Ради міжнародних наукових досліджень та обмінів (IREX), Академії української преси та діючого проекту </a:t>
            </a:r>
            <a:r>
              <a:rPr lang="uk-UA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StopFake</a:t>
            </a:r>
            <a:r>
              <a:rPr lang="uk-UA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707" t="20599" r="26279" b="14301"/>
          <a:stretch>
            <a:fillRect/>
          </a:stretch>
        </p:blipFill>
        <p:spPr bwMode="auto">
          <a:xfrm>
            <a:off x="1300320" y="0"/>
            <a:ext cx="8240654" cy="786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093840740"/>
              </p:ext>
            </p:extLst>
          </p:nvPr>
        </p:nvGraphicFramePr>
        <p:xfrm>
          <a:off x="1273855" y="1478259"/>
          <a:ext cx="8139942" cy="6083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Рисунок 4"/>
          <p:cNvPicPr>
            <a:picLocks noChangeAspect="1"/>
          </p:cNvPicPr>
          <p:nvPr/>
        </p:nvPicPr>
        <p:blipFill>
          <a:blip r:embed="rId8" cstate="print"/>
          <a:srcRect t="17390"/>
          <a:stretch>
            <a:fillRect/>
          </a:stretch>
        </p:blipFill>
        <p:spPr bwMode="auto">
          <a:xfrm>
            <a:off x="5960518" y="3777464"/>
            <a:ext cx="1151047" cy="134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SC_856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3189" y="5289084"/>
            <a:ext cx="2029323" cy="1474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1" name="Picture 2" descr="I:\КОНКУРС БИБЛИОТЕКА2016\фото кабинетов\фото для депутата\IMG_023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9"/>
          <a:stretch>
            <a:fillRect/>
          </a:stretch>
        </p:blipFill>
        <p:spPr bwMode="auto">
          <a:xfrm>
            <a:off x="1505632" y="5796855"/>
            <a:ext cx="2048857" cy="1498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люс 9"/>
          <p:cNvSpPr/>
          <p:nvPr/>
        </p:nvSpPr>
        <p:spPr>
          <a:xfrm>
            <a:off x="3078973" y="4014805"/>
            <a:ext cx="1180519" cy="1189706"/>
          </a:xfrm>
          <a:prstGeom prst="mathPlu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0166" tIns="45083" rIns="90166" bIns="4508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люс 11"/>
          <p:cNvSpPr/>
          <p:nvPr/>
        </p:nvSpPr>
        <p:spPr>
          <a:xfrm>
            <a:off x="4782721" y="3183621"/>
            <a:ext cx="1151047" cy="1104489"/>
          </a:xfrm>
          <a:prstGeom prst="mathPlu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0166" tIns="45083" rIns="90166" bIns="4508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Равно 12"/>
          <p:cNvSpPr/>
          <p:nvPr/>
        </p:nvSpPr>
        <p:spPr>
          <a:xfrm>
            <a:off x="6355073" y="2614412"/>
            <a:ext cx="942590" cy="903381"/>
          </a:xfrm>
          <a:prstGeom prst="mathEqua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0166" tIns="45083" rIns="90166" bIns="45083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058" name="TextBox 2"/>
          <p:cNvSpPr txBox="1">
            <a:spLocks noChangeArrowheads="1"/>
          </p:cNvSpPr>
          <p:nvPr/>
        </p:nvSpPr>
        <p:spPr bwMode="auto">
          <a:xfrm>
            <a:off x="812135" y="486160"/>
            <a:ext cx="9217024" cy="46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ШКІЛЬНИЙ </a:t>
            </a:r>
            <a:r>
              <a:rPr lang="uk-UA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</a:rPr>
              <a:t>БІБЛІОТЕЧНО-ІНФОРМАЦІЙНИЙ</a:t>
            </a:r>
            <a:r>
              <a:rPr lang="uk-UA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</a:rPr>
              <a:t>ЦЕНТР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059" name="Text Box 6"/>
          <p:cNvSpPr txBox="1">
            <a:spLocks noChangeArrowheads="1"/>
          </p:cNvSpPr>
          <p:nvPr/>
        </p:nvSpPr>
        <p:spPr bwMode="auto">
          <a:xfrm>
            <a:off x="1300320" y="1492957"/>
            <a:ext cx="3679073" cy="46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dirty="0">
                <a:solidFill>
                  <a:srgbClr val="002060"/>
                </a:solidFill>
              </a:rPr>
              <a:t> </a:t>
            </a:r>
            <a:r>
              <a:rPr lang="uk-UA" sz="2400" b="1" dirty="0">
                <a:solidFill>
                  <a:srgbClr val="002060"/>
                </a:solidFill>
              </a:rPr>
              <a:t>Керівник </a:t>
            </a:r>
            <a:r>
              <a:rPr lang="uk-UA" sz="2400" b="1" dirty="0" err="1">
                <a:solidFill>
                  <a:srgbClr val="002060"/>
                </a:solidFill>
              </a:rPr>
              <a:t>Лізунова</a:t>
            </a:r>
            <a:r>
              <a:rPr lang="uk-UA" sz="2400" b="1" dirty="0">
                <a:solidFill>
                  <a:srgbClr val="002060"/>
                </a:solidFill>
              </a:rPr>
              <a:t> О.М.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060" name="TextBox 3"/>
          <p:cNvSpPr txBox="1">
            <a:spLocks noChangeArrowheads="1"/>
          </p:cNvSpPr>
          <p:nvPr/>
        </p:nvSpPr>
        <p:spPr bwMode="auto">
          <a:xfrm>
            <a:off x="1300320" y="1953335"/>
            <a:ext cx="4677765" cy="132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  <a:latin typeface="Calibri" pitchFamily="34" charset="0"/>
              </a:rPr>
              <a:t>Загальна кількість користувачів – 1427</a:t>
            </a:r>
          </a:p>
          <a:p>
            <a:r>
              <a:rPr lang="uk-UA" sz="2000" dirty="0">
                <a:solidFill>
                  <a:srgbClr val="002060"/>
                </a:solidFill>
                <a:latin typeface="Calibri" pitchFamily="34" charset="0"/>
              </a:rPr>
              <a:t>Кількість відвідувань – 11463 </a:t>
            </a:r>
          </a:p>
          <a:p>
            <a:r>
              <a:rPr lang="uk-UA" sz="2000" dirty="0">
                <a:solidFill>
                  <a:srgbClr val="002060"/>
                </a:solidFill>
                <a:latin typeface="Calibri" pitchFamily="34" charset="0"/>
              </a:rPr>
              <a:t>Кількість книговидачі -   4236</a:t>
            </a:r>
          </a:p>
          <a:p>
            <a:r>
              <a:rPr lang="uk-UA" sz="2000" dirty="0">
                <a:solidFill>
                  <a:srgbClr val="002060"/>
                </a:solidFill>
                <a:latin typeface="Calibri" pitchFamily="34" charset="0"/>
              </a:rPr>
              <a:t>Електронні підручники – </a:t>
            </a:r>
            <a:r>
              <a:rPr lang="uk-UA" sz="2000" dirty="0" smtClean="0">
                <a:solidFill>
                  <a:srgbClr val="002060"/>
                </a:solidFill>
                <a:latin typeface="Calibri" pitchFamily="34" charset="0"/>
              </a:rPr>
              <a:t>7227 </a:t>
            </a:r>
            <a:endParaRPr lang="ru-RU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061" name="Picture 8" descr="img_4383_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32610" y="5289084"/>
            <a:ext cx="2710525" cy="1820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62" name="Picture 7" descr="DSCN519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9677" y="3348583"/>
            <a:ext cx="2166266" cy="143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3" name="TextBox 1"/>
          <p:cNvSpPr txBox="1">
            <a:spLocks noChangeArrowheads="1"/>
          </p:cNvSpPr>
          <p:nvPr/>
        </p:nvSpPr>
        <p:spPr bwMode="auto">
          <a:xfrm>
            <a:off x="1229280" y="1026201"/>
            <a:ext cx="6083325" cy="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66" tIns="45083" rIns="90166" bIns="45083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Всеукраїнський експеримент </a:t>
            </a:r>
            <a:r>
              <a:rPr lang="uk-UA" sz="2400" b="1" dirty="0" err="1">
                <a:solidFill>
                  <a:srgbClr val="002060"/>
                </a:solidFill>
              </a:rPr>
              <a:t>ШБІЦ-інфо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5878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800227"/>
              </p:ext>
            </p:extLst>
          </p:nvPr>
        </p:nvGraphicFramePr>
        <p:xfrm>
          <a:off x="2340174" y="1390354"/>
          <a:ext cx="6989133" cy="57321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04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779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3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270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5028">
                <a:tc>
                  <a:txBody>
                    <a:bodyPr/>
                    <a:lstStyle/>
                    <a:p>
                      <a:pPr indent="-95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dirty="0">
                          <a:solidFill>
                            <a:srgbClr val="002060"/>
                          </a:solidFill>
                          <a:effectLst/>
                        </a:rPr>
                        <a:t>Назва експерименту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dirty="0" smtClean="0">
                          <a:solidFill>
                            <a:srgbClr val="002060"/>
                          </a:solidFill>
                          <a:effectLst/>
                        </a:rPr>
                        <a:t>Рівень</a:t>
                      </a:r>
                    </a:p>
                    <a:p>
                      <a:pPr indent="-95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500" b="1" dirty="0">
                          <a:solidFill>
                            <a:srgbClr val="002060"/>
                          </a:solidFill>
                          <a:effectLst/>
                        </a:rPr>
                        <a:t>експерименту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dirty="0">
                          <a:solidFill>
                            <a:srgbClr val="002060"/>
                          </a:solidFill>
                          <a:effectLst/>
                        </a:rPr>
                        <a:t>Наказ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1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Особистісно-професійне 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становлення вчителя нової генерації в умовах сучасного навчального закладу 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 Всеукраїнський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Наказ   МОН </a:t>
                      </a:r>
                      <a:r>
                        <a:rPr kumimoji="0" lang="uk-UA" sz="15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№ 826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18.08.2010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26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Науково-методичні 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засади впровадження фінансової грамотності в </a:t>
                      </a: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навчально-виховний 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процес навчальних закладів на базі  НВО № 28   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Всеукраїнський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Наказ МОН № 828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19.07.2012 </a:t>
                      </a:r>
                      <a:endParaRPr lang="uk-UA" sz="15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</a:rPr>
                        <a:t>2012-2020рр.</a:t>
                      </a:r>
                      <a:endParaRPr lang="ru-RU" sz="150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1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Створення 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системи шкільної медіа освіти на основі принципів наскрізного навчання    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Обласний 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Наказ </a:t>
                      </a: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Головного управління освіти і науки </a:t>
                      </a:r>
                      <a:r>
                        <a:rPr lang="uk-UA" sz="1400" dirty="0" smtClean="0">
                          <a:solidFill>
                            <a:srgbClr val="002060"/>
                          </a:solidFill>
                          <a:effectLst/>
                        </a:rPr>
                        <a:t>Дніпропетровської облдержадміністрації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2060"/>
                          </a:solidFill>
                          <a:effectLst/>
                        </a:rPr>
                        <a:t>№ </a:t>
                      </a: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760/0/212-15 від </a:t>
                      </a:r>
                      <a:r>
                        <a:rPr lang="uk-UA" sz="1400" dirty="0" smtClean="0">
                          <a:solidFill>
                            <a:srgbClr val="002060"/>
                          </a:solidFill>
                          <a:effectLst/>
                        </a:rPr>
                        <a:t>17.11.2015р</a:t>
                      </a: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. </a:t>
                      </a:r>
                      <a:endParaRPr lang="uk-UA" sz="14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01.11.2012-31.05.2020 </a:t>
                      </a:r>
                    </a:p>
                  </a:txBody>
                  <a:tcPr marL="3733" marR="3733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8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"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Шкільна електронна бібліотека</a:t>
                      </a:r>
                      <a:b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uk-UA" sz="1500" dirty="0" err="1">
                          <a:solidFill>
                            <a:srgbClr val="002060"/>
                          </a:solidFill>
                          <a:effectLst/>
                        </a:rPr>
                        <a:t>ШБІЦ-інфо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» 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Всеукраїнський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НАКАЗ </a:t>
                      </a:r>
                      <a:r>
                        <a:rPr kumimoji="0" lang="uk-UA" sz="15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МОН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№ 900 від 05 серпня 2014 </a:t>
                      </a: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року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</a:rPr>
                        <a:t>2014-2018рр.</a:t>
                      </a:r>
                      <a:endParaRPr lang="ru-RU" sz="150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76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 </a:t>
                      </a:r>
                      <a:r>
                        <a:rPr lang="uk-UA" sz="1800" dirty="0" smtClean="0">
                          <a:effectLst/>
                        </a:rPr>
                        <a:t>5.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500" noProof="0" dirty="0" smtClean="0">
                          <a:solidFill>
                            <a:srgbClr val="002060"/>
                          </a:solidFill>
                          <a:effectLst/>
                        </a:rPr>
                        <a:t>«Вивчай та розрізняй:  </a:t>
                      </a:r>
                      <a:r>
                        <a:rPr lang="uk-UA" sz="1500" noProof="0" dirty="0" err="1" smtClean="0">
                          <a:solidFill>
                            <a:srgbClr val="002060"/>
                          </a:solidFill>
                          <a:effectLst/>
                        </a:rPr>
                        <a:t>інфо-медійна</a:t>
                      </a:r>
                      <a:r>
                        <a:rPr lang="uk-UA" sz="1500" noProof="0" dirty="0" smtClean="0">
                          <a:solidFill>
                            <a:srgbClr val="002060"/>
                          </a:solidFill>
                          <a:effectLst/>
                        </a:rPr>
                        <a:t> грамотність»</a:t>
                      </a:r>
                      <a:endParaRPr lang="uk-UA" sz="1500" noProof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</a:rPr>
                        <a:t>Всеукраїнськ</a:t>
                      </a:r>
                      <a:r>
                        <a:rPr lang="uk-UA" sz="1500" dirty="0" err="1">
                          <a:solidFill>
                            <a:srgbClr val="002060"/>
                          </a:solidFill>
                          <a:effectLst/>
                        </a:rPr>
                        <a:t>ий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  Лист   № 2.2-154   від 17.01.2018р</a:t>
                      </a: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МОН України,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2018-2020рр.</a:t>
                      </a:r>
                      <a:endParaRPr lang="ru-RU" sz="150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88" name="Заголовок 1"/>
          <p:cNvSpPr>
            <a:spLocks noGrp="1"/>
          </p:cNvSpPr>
          <p:nvPr>
            <p:ph type="title"/>
          </p:nvPr>
        </p:nvSpPr>
        <p:spPr>
          <a:xfrm>
            <a:off x="1980134" y="54591"/>
            <a:ext cx="6874331" cy="461665"/>
          </a:xfrm>
        </p:spPr>
        <p:txBody>
          <a:bodyPr/>
          <a:lstStyle/>
          <a:p>
            <a:pPr eaLnBrk="1" hangingPunct="1"/>
            <a:r>
              <a:rPr lang="uk-UA" sz="3000" b="1" cap="all" dirty="0">
                <a:solidFill>
                  <a:srgbClr val="002060"/>
                </a:solidFill>
                <a:latin typeface="+mn-lt"/>
              </a:rPr>
              <a:t>Експериментальна робота</a:t>
            </a:r>
          </a:p>
        </p:txBody>
      </p:sp>
      <p:pic>
        <p:nvPicPr>
          <p:cNvPr id="6" name="Содержимое 3" descr="DSC04460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rcRect l="34610" t="27780" r="41714" b="34338"/>
          <a:stretch>
            <a:fillRect/>
          </a:stretch>
        </p:blipFill>
        <p:spPr bwMode="auto">
          <a:xfrm>
            <a:off x="430438" y="1390354"/>
            <a:ext cx="1800200" cy="2434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89" name="TextBox 1"/>
          <p:cNvSpPr txBox="1">
            <a:spLocks noChangeArrowheads="1"/>
          </p:cNvSpPr>
          <p:nvPr/>
        </p:nvSpPr>
        <p:spPr bwMode="auto">
          <a:xfrm>
            <a:off x="2200515" y="512983"/>
            <a:ext cx="7128792" cy="82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Заступник директора </a:t>
            </a:r>
            <a:endParaRPr lang="uk-UA" sz="2400" b="1" dirty="0" smtClean="0">
              <a:solidFill>
                <a:srgbClr val="002060"/>
              </a:solidFill>
            </a:endParaRPr>
          </a:p>
          <a:p>
            <a:r>
              <a:rPr lang="uk-UA" sz="2400" b="1" dirty="0" smtClean="0">
                <a:solidFill>
                  <a:srgbClr val="002060"/>
                </a:solidFill>
              </a:rPr>
              <a:t>з </a:t>
            </a:r>
            <a:r>
              <a:rPr lang="uk-UA" sz="2400" b="1" dirty="0">
                <a:solidFill>
                  <a:srgbClr val="002060"/>
                </a:solidFill>
              </a:rPr>
              <a:t>науково-методичної роботи Караваєва К.С.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2702" y="2408286"/>
            <a:ext cx="3758136" cy="1361031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У 2018 році атестовано </a:t>
            </a:r>
            <a:r>
              <a:rPr lang="uk-UA" b="1" dirty="0">
                <a:solidFill>
                  <a:srgbClr val="002060"/>
                </a:solidFill>
              </a:rPr>
              <a:t>21 </a:t>
            </a:r>
            <a:r>
              <a:rPr lang="uk-UA" b="1" dirty="0" smtClean="0">
                <a:solidFill>
                  <a:srgbClr val="002060"/>
                </a:solidFill>
              </a:rPr>
              <a:t>педагог. 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uk-UA" sz="1600" dirty="0" smtClean="0">
                <a:solidFill>
                  <a:srgbClr val="002060"/>
                </a:solidFill>
              </a:rPr>
              <a:t>Вища </a:t>
            </a:r>
            <a:r>
              <a:rPr lang="uk-UA" sz="1600" dirty="0">
                <a:solidFill>
                  <a:srgbClr val="002060"/>
                </a:solidFill>
              </a:rPr>
              <a:t>категорія -16 чол.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uk-UA" sz="1600" dirty="0">
                <a:solidFill>
                  <a:srgbClr val="002060"/>
                </a:solidFill>
              </a:rPr>
              <a:t>Спеціаліст першої </a:t>
            </a:r>
            <a:r>
              <a:rPr lang="uk-UA" sz="1600" dirty="0" smtClean="0">
                <a:solidFill>
                  <a:srgbClr val="002060"/>
                </a:solidFill>
              </a:rPr>
              <a:t>категорії -2чол.</a:t>
            </a: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uk-UA" sz="1600" dirty="0" smtClean="0">
                <a:solidFill>
                  <a:srgbClr val="002060"/>
                </a:solidFill>
              </a:rPr>
              <a:t>Спеціаліст </a:t>
            </a:r>
            <a:r>
              <a:rPr lang="uk-UA" sz="1600" dirty="0">
                <a:solidFill>
                  <a:srgbClr val="002060"/>
                </a:solidFill>
              </a:rPr>
              <a:t>другої </a:t>
            </a:r>
            <a:r>
              <a:rPr lang="uk-UA" sz="1600" dirty="0" smtClean="0">
                <a:solidFill>
                  <a:srgbClr val="002060"/>
                </a:solidFill>
              </a:rPr>
              <a:t>категорії - 3 чол.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074" name="Рисунок 9" descr="D:\Мои документы\НИКИТИНА (F)\DSC05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27331" y="4050183"/>
            <a:ext cx="1180656" cy="1890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Рисунок 15" descr="photos (184)"/>
          <p:cNvPicPr>
            <a:picLocks noChangeAspect="1" noChangeArrowheads="1"/>
          </p:cNvPicPr>
          <p:nvPr/>
        </p:nvPicPr>
        <p:blipFill rotWithShape="1">
          <a:blip r:embed="rId4" cstate="print"/>
          <a:srcRect l="8187"/>
          <a:stretch/>
        </p:blipFill>
        <p:spPr bwMode="auto">
          <a:xfrm>
            <a:off x="8104232" y="2690168"/>
            <a:ext cx="1292726" cy="194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Рисунок 16"/>
          <p:cNvPicPr>
            <a:picLocks noChangeAspect="1" noChangeArrowheads="1"/>
          </p:cNvPicPr>
          <p:nvPr/>
        </p:nvPicPr>
        <p:blipFill>
          <a:blip r:embed="rId5" cstate="print"/>
          <a:srcRect t="15292" r="16258"/>
          <a:stretch>
            <a:fillRect/>
          </a:stretch>
        </p:blipFill>
        <p:spPr bwMode="auto">
          <a:xfrm>
            <a:off x="5155867" y="3483571"/>
            <a:ext cx="1216755" cy="1890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77" name="Заголовок 1"/>
          <p:cNvSpPr txBox="1">
            <a:spLocks/>
          </p:cNvSpPr>
          <p:nvPr/>
        </p:nvSpPr>
        <p:spPr bwMode="auto">
          <a:xfrm>
            <a:off x="2772218" y="434826"/>
            <a:ext cx="5489851" cy="54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МЕТОДИЧНА РОБОТА</a:t>
            </a:r>
            <a:endParaRPr lang="uk-UA" sz="3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88963" y="1163841"/>
            <a:ext cx="7656363" cy="12144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0166" tIns="45083" rIns="90166" bIns="45083">
            <a:spAutoFit/>
          </a:bodyPr>
          <a:lstStyle/>
          <a:p>
            <a:pPr>
              <a:defRPr/>
            </a:pPr>
            <a:r>
              <a:rPr lang="uk-UA" sz="1900" b="1" dirty="0">
                <a:solidFill>
                  <a:srgbClr val="002060"/>
                </a:solidFill>
              </a:rPr>
              <a:t>29 </a:t>
            </a:r>
            <a:r>
              <a:rPr lang="uk-UA" sz="1900" b="1" dirty="0" smtClean="0">
                <a:solidFill>
                  <a:srgbClr val="002060"/>
                </a:solidFill>
              </a:rPr>
              <a:t>вчителів-методистів, </a:t>
            </a:r>
            <a:r>
              <a:rPr lang="uk-UA" sz="1900" b="1" dirty="0">
                <a:solidFill>
                  <a:srgbClr val="002060"/>
                </a:solidFill>
              </a:rPr>
              <a:t>27 старших вчителів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вдосконалюють 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педагогічну майстерність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учителів закладу, впроваджують  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практику роботи продуктивні педагогічні технології,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b="1" dirty="0" smtClean="0">
                <a:solidFill>
                  <a:srgbClr val="002060"/>
                </a:solidFill>
              </a:rPr>
              <a:t>рієнтуючись </a:t>
            </a:r>
            <a:r>
              <a:rPr lang="uk-UA" b="1" dirty="0">
                <a:solidFill>
                  <a:srgbClr val="002060"/>
                </a:solidFill>
              </a:rPr>
              <a:t>на розвиток особистості </a:t>
            </a:r>
            <a:r>
              <a:rPr lang="uk-UA" b="1" dirty="0" smtClean="0">
                <a:solidFill>
                  <a:srgbClr val="002060"/>
                </a:solidFill>
              </a:rPr>
              <a:t>дитини.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7908" y="4634385"/>
            <a:ext cx="1673106" cy="1814595"/>
          </a:xfrm>
          <a:prstGeom prst="rect">
            <a:avLst/>
          </a:prstGeom>
          <a:noFill/>
        </p:spPr>
        <p:txBody>
          <a:bodyPr wrap="square" lIns="90166" tIns="45083" rIns="90166" bIns="45083">
            <a:spAutoFit/>
          </a:bodyPr>
          <a:lstStyle/>
          <a:p>
            <a:pPr>
              <a:defRPr/>
            </a:pPr>
            <a:r>
              <a:rPr lang="uk-UA" sz="1400" b="1" dirty="0" smtClean="0">
                <a:solidFill>
                  <a:srgbClr val="002060"/>
                </a:solidFill>
                <a:cs typeface="Times New Roman" pitchFamily="18" charset="0"/>
              </a:rPr>
              <a:t>Федоренко Е. О. </a:t>
            </a:r>
          </a:p>
          <a:p>
            <a:pPr>
              <a:defRPr/>
            </a:pPr>
            <a:r>
              <a:rPr lang="uk-UA" sz="1400" dirty="0" smtClean="0">
                <a:solidFill>
                  <a:srgbClr val="002060"/>
                </a:solidFill>
                <a:cs typeface="Times New Roman" pitchFamily="18" charset="0"/>
              </a:rPr>
              <a:t>2018 рік, </a:t>
            </a:r>
          </a:p>
          <a:p>
            <a:pPr>
              <a:defRPr/>
            </a:pPr>
            <a:r>
              <a:rPr lang="uk-UA" sz="1400" dirty="0" smtClean="0">
                <a:solidFill>
                  <a:srgbClr val="002060"/>
                </a:solidFill>
                <a:cs typeface="Times New Roman" pitchFamily="18" charset="0"/>
              </a:rPr>
              <a:t> І місце у міському конкурсі «Учитель року» (фізична культура), </a:t>
            </a:r>
          </a:p>
          <a:p>
            <a:pPr>
              <a:defRPr/>
            </a:pPr>
            <a:r>
              <a:rPr lang="uk-UA" sz="1400" dirty="0" smtClean="0">
                <a:solidFill>
                  <a:srgbClr val="002060"/>
                </a:solidFill>
                <a:cs typeface="Times New Roman" pitchFamily="18" charset="0"/>
              </a:rPr>
              <a:t>призер обласного туру.</a:t>
            </a:r>
            <a:endParaRPr lang="uk-UA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4" t="-1075" r="9906" b="1075"/>
          <a:stretch/>
        </p:blipFill>
        <p:spPr bwMode="auto">
          <a:xfrm>
            <a:off x="1548086" y="4428710"/>
            <a:ext cx="1749487" cy="1651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5"/>
          <p:cNvSpPr>
            <a:spLocks/>
          </p:cNvSpPr>
          <p:nvPr/>
        </p:nvSpPr>
        <p:spPr bwMode="auto">
          <a:xfrm>
            <a:off x="4807987" y="2807722"/>
            <a:ext cx="347880" cy="425583"/>
          </a:xfrm>
          <a:prstGeom prst="rightBrace">
            <a:avLst>
              <a:gd name="adj1" fmla="val 13596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8188" tIns="49094" rIns="98188" bIns="49094" numCol="1" anchor="t" anchorCtr="0" compatLnSpc="1">
            <a:prstTxWarp prst="textNoShape">
              <a:avLst/>
            </a:prstTxWarp>
          </a:bodyPr>
          <a:lstStyle/>
          <a:p>
            <a:endParaRPr lang="ru-RU">
              <a:ln w="7620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52126" y="2754468"/>
            <a:ext cx="1938626" cy="5320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8188" tIns="49094" rIns="98188" bIns="49094" numCol="1" anchor="t" anchorCtr="0" compatLnSpc="1">
            <a:prstTxWarp prst="textNoShape">
              <a:avLst/>
            </a:prstTxWarp>
          </a:bodyPr>
          <a:lstStyle/>
          <a:p>
            <a:pPr defTabSz="981883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solidFill>
                  <a:srgbClr val="002060"/>
                </a:solidFill>
                <a:latin typeface="Times New Roman" pitchFamily="18" charset="0"/>
              </a:rPr>
              <a:t>Вчителі-методисти-4</a:t>
            </a:r>
          </a:p>
          <a:p>
            <a:pPr defTabSz="981883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solidFill>
                  <a:srgbClr val="002060"/>
                </a:solidFill>
                <a:latin typeface="Times New Roman" pitchFamily="18" charset="0"/>
              </a:rPr>
              <a:t>Старший вчитель-4</a:t>
            </a:r>
            <a:endParaRPr lang="ru-RU" sz="1400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6574" y="6177449"/>
            <a:ext cx="2049215" cy="1391808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1400" b="1" dirty="0" err="1">
                <a:solidFill>
                  <a:srgbClr val="002060"/>
                </a:solidFill>
              </a:rPr>
              <a:t>Мовчанюк</a:t>
            </a:r>
            <a:r>
              <a:rPr lang="uk-UA" sz="1400" b="1" dirty="0">
                <a:solidFill>
                  <a:srgbClr val="002060"/>
                </a:solidFill>
              </a:rPr>
              <a:t> Л.Л. </a:t>
            </a:r>
            <a:r>
              <a:rPr lang="uk-UA" sz="1400" b="1" dirty="0" smtClean="0">
                <a:solidFill>
                  <a:srgbClr val="002060"/>
                </a:solidFill>
              </a:rPr>
              <a:t> </a:t>
            </a:r>
            <a:r>
              <a:rPr lang="uk-UA" sz="1400" dirty="0">
                <a:solidFill>
                  <a:srgbClr val="002060"/>
                </a:solidFill>
              </a:rPr>
              <a:t>керівник кафедри, підготувала трьох переможців Всеукраїнських олімпіад з історії 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5377" y="5526335"/>
            <a:ext cx="1761883" cy="1607252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1400" b="1" dirty="0">
                <a:solidFill>
                  <a:srgbClr val="002060"/>
                </a:solidFill>
              </a:rPr>
              <a:t>Богуславська Л.В. </a:t>
            </a:r>
            <a:r>
              <a:rPr lang="uk-UA" sz="1400" b="1" dirty="0" smtClean="0">
                <a:solidFill>
                  <a:srgbClr val="002060"/>
                </a:solidFill>
              </a:rPr>
              <a:t> </a:t>
            </a:r>
            <a:r>
              <a:rPr lang="uk-UA" sz="1400" dirty="0">
                <a:solidFill>
                  <a:srgbClr val="002060"/>
                </a:solidFill>
              </a:rPr>
              <a:t>учасник Всеукраїнських конкурсів</a:t>
            </a:r>
            <a:endParaRPr lang="ru-RU" sz="1400" dirty="0">
              <a:solidFill>
                <a:srgbClr val="002060"/>
              </a:solidFill>
            </a:endParaRPr>
          </a:p>
          <a:p>
            <a:r>
              <a:rPr lang="uk-UA" sz="1400" dirty="0">
                <a:solidFill>
                  <a:srgbClr val="002060"/>
                </a:solidFill>
              </a:rPr>
              <a:t>«Збереження навколишнього середовища»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3264" y="5977762"/>
            <a:ext cx="1917574" cy="1391808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1400" b="1" dirty="0" err="1">
                <a:solidFill>
                  <a:srgbClr val="002060"/>
                </a:solidFill>
              </a:rPr>
              <a:t>Пастушенко</a:t>
            </a:r>
            <a:r>
              <a:rPr lang="uk-UA" sz="1400" b="1" dirty="0">
                <a:solidFill>
                  <a:srgbClr val="002060"/>
                </a:solidFill>
              </a:rPr>
              <a:t> Н.В</a:t>
            </a:r>
            <a:r>
              <a:rPr lang="uk-UA" sz="1400" dirty="0">
                <a:solidFill>
                  <a:srgbClr val="002060"/>
                </a:solidFill>
              </a:rPr>
              <a:t>. </a:t>
            </a:r>
            <a:r>
              <a:rPr lang="uk-UA" sz="1400" dirty="0" smtClean="0">
                <a:solidFill>
                  <a:srgbClr val="002060"/>
                </a:solidFill>
              </a:rPr>
              <a:t> </a:t>
            </a:r>
            <a:r>
              <a:rPr lang="uk-UA" sz="1400" dirty="0">
                <a:solidFill>
                  <a:srgbClr val="002060"/>
                </a:solidFill>
              </a:rPr>
              <a:t>Керівник кафедри, постійний представник від ДАНО по роботі з молодими вчителями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056" name="Picture 8" descr="Фотография профиля пользователя Виктория Чурай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714"/>
          <a:stretch/>
        </p:blipFill>
        <p:spPr bwMode="auto">
          <a:xfrm>
            <a:off x="6684829" y="3088802"/>
            <a:ext cx="1101516" cy="1756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84829" y="5061032"/>
            <a:ext cx="1512168" cy="2253583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1400" b="1" dirty="0" smtClean="0">
                <a:solidFill>
                  <a:srgbClr val="002060"/>
                </a:solidFill>
              </a:rPr>
              <a:t>Чурай В.В. </a:t>
            </a:r>
            <a:r>
              <a:rPr lang="uk-UA" sz="1400" dirty="0" smtClean="0">
                <a:solidFill>
                  <a:srgbClr val="002060"/>
                </a:solidFill>
              </a:rPr>
              <a:t>Завідуюча відділом </a:t>
            </a:r>
            <a:r>
              <a:rPr lang="uk-UA" sz="1400" dirty="0">
                <a:solidFill>
                  <a:srgbClr val="002060"/>
                </a:solidFill>
              </a:rPr>
              <a:t>центру регіональної  культури, організатор перемог учнів у    мистецьких та театральних конкурсах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2685</TotalTime>
  <Words>2070</Words>
  <Application>Microsoft Office PowerPoint</Application>
  <PresentationFormat>Произвольный</PresentationFormat>
  <Paragraphs>353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Тема1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Експериментальна робота</vt:lpstr>
      <vt:lpstr>Презентация PowerPoint</vt:lpstr>
      <vt:lpstr>Презентация PowerPoint</vt:lpstr>
      <vt:lpstr>КУБОК УКРАЇНИ ВФТС 2018  Малий Артем - Кашина Анастасія 3 місце Ткачов Евгеній - Ефімова Марина 2 місце</vt:lpstr>
      <vt:lpstr>Презентация PowerPoint</vt:lpstr>
      <vt:lpstr> Півфіналісти міського конкурсу «Дебати» </vt:lpstr>
      <vt:lpstr>Презентация PowerPoint</vt:lpstr>
      <vt:lpstr>Презентация PowerPoint</vt:lpstr>
      <vt:lpstr>Шкільне самоврядування</vt:lpstr>
      <vt:lpstr>Презентация PowerPoint</vt:lpstr>
      <vt:lpstr>Батьківський комітет</vt:lpstr>
      <vt:lpstr>ОРГАНІЗАЦІЯ  ХАРЧУВАННЯ </vt:lpstr>
      <vt:lpstr>5 груп – 150 дітей </vt:lpstr>
      <vt:lpstr>Презентация PowerPoint</vt:lpstr>
      <vt:lpstr>ГІМНАЗІЯ</vt:lpstr>
      <vt:lpstr>Презентация PowerPoint</vt:lpstr>
      <vt:lpstr>Презентация PowerPoint</vt:lpstr>
      <vt:lpstr>співпраця  з громадськими організаціями</vt:lpstr>
      <vt:lpstr>Робота служби  з учнями пільгової категорії – створення необхідних умов для успішного навчання</vt:lpstr>
      <vt:lpstr>ПСИХОЛОГІЧНА СЛУЖБА СЬОГОДНІ, це:</vt:lpstr>
      <vt:lpstr>Центр Регіональної культури - осередок збереження традицій українського народу</vt:lpstr>
      <vt:lpstr> ГУРТКИ ХУДОЖНЬО-ЕСТЕТИЧНОГО ПРОФІЛЮ Хоровий колектив «Домісолька»,                   Керівник Дичок В.В. вокальний ансамбль «Каданс», вокальна студія         У центрі виховується 150 юних вокалістів.  Колективи є багаторазовими переможцями фестивалів та конкурсів,      своїми виступами  прикрашають концерти та свята нашого міста. Театральні студії « Кукляндія » та « Феєрія »        Вистави та театралізовані свята за участю юних артистів  з успіхом проходять на сценах театрів міста</vt:lpstr>
      <vt:lpstr>14 педагогів, 750 вихованців, 35 видів спорту.   На базі школи  працюють спортивні секції з 15 видів спорту:  футбол,  баскетбол,  волейбол,  настільний теніс,  шахи,  художня та  естетична гімнастика,  фітнес (чирлідинг),   кікбоксинг,   рукопашний бій,  карате кіокушинкай,  таеквон-до ІТФ,  силова підготовка,  кульова стрільба,  туризм. Також діють гуртки оздоровчої спрямованості:  “СК Фізкультуркіна”, “Оздоровча гімнастика”, “Оздоровчо-реабілітаційна секція”</vt:lpstr>
      <vt:lpstr>       СПОРТИВНА ГОРДІСТЬ ШКОЛИ              2017-2018 н.р. – команда з чирлідингу  Керівники команди: Пермінова Т.І., Смольська В.О., Хайруліна Т.І.  Команда учнів 8-Б класу – срібні призери обласного фестивалю шкільних груп підтримки; 4 місце у чемпіонаті області  з чирлідингу олімпіади “Сузір’я спорту” ; Лауреати І Всеукраїнського фестивалю шкільних груп підтримки; Володарі “Гран-Прі” шкільного фітнес-фестивалю.</vt:lpstr>
      <vt:lpstr>Презентация PowerPoint</vt:lpstr>
      <vt:lpstr>Презентация PowerPoint</vt:lpstr>
      <vt:lpstr>ПІДГОТОВКА До нового навчального року 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Admin</cp:lastModifiedBy>
  <cp:revision>418</cp:revision>
  <dcterms:created xsi:type="dcterms:W3CDTF">2018-05-07T07:46:37Z</dcterms:created>
  <dcterms:modified xsi:type="dcterms:W3CDTF">2018-06-06T06:51:16Z</dcterms:modified>
</cp:coreProperties>
</file>